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1"/>
  </p:notesMasterIdLst>
  <p:sldIdLst>
    <p:sldId id="276" r:id="rId3"/>
    <p:sldId id="278" r:id="rId4"/>
    <p:sldId id="279" r:id="rId5"/>
    <p:sldId id="282" r:id="rId6"/>
    <p:sldId id="283" r:id="rId7"/>
    <p:sldId id="296" r:id="rId8"/>
    <p:sldId id="285" r:id="rId9"/>
    <p:sldId id="286" r:id="rId10"/>
    <p:sldId id="287" r:id="rId11"/>
    <p:sldId id="288" r:id="rId12"/>
    <p:sldId id="289" r:id="rId13"/>
    <p:sldId id="290" r:id="rId14"/>
    <p:sldId id="297" r:id="rId15"/>
    <p:sldId id="299" r:id="rId16"/>
    <p:sldId id="293" r:id="rId17"/>
    <p:sldId id="280" r:id="rId18"/>
    <p:sldId id="281" r:id="rId19"/>
    <p:sldId id="30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nny.woodhead" initials="P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3-09T16:37:32.045" idx="1">
    <p:pos x="10" y="10"/>
    <p:text>please can you confirm Jill D is happy with the content of this page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7C8B0D-C898-46EE-8E19-D34B92706527}" type="datetimeFigureOut">
              <a:rPr lang="en-GB" smtClean="0"/>
              <a:t>07/04/2021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F286E1-8C2E-4771-9094-2D76887C428D}" type="slidenum">
              <a:rPr lang="en-GB" smtClean="0"/>
              <a:t>‹#›</a:t>
            </a:fld>
            <a:endParaRPr lang="en-GB"/>
          </a:p>
        </p:txBody>
      </p:sp>
    </p:spTree>
    <p:extLst>
      <p:ext uri="{BB962C8B-B14F-4D97-AF65-F5344CB8AC3E}">
        <p14:creationId xmlns:p14="http://schemas.microsoft.com/office/powerpoint/2010/main" val="100749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F286E1-8C2E-4771-9094-2D76887C428D}" type="slidenum">
              <a:rPr lang="en-GB" smtClean="0"/>
              <a:t>18</a:t>
            </a:fld>
            <a:endParaRPr lang="en-GB"/>
          </a:p>
        </p:txBody>
      </p:sp>
    </p:spTree>
    <p:extLst>
      <p:ext uri="{BB962C8B-B14F-4D97-AF65-F5344CB8AC3E}">
        <p14:creationId xmlns:p14="http://schemas.microsoft.com/office/powerpoint/2010/main" val="3906100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84784"/>
            <a:ext cx="7592888" cy="1686049"/>
          </a:xfrm>
        </p:spPr>
        <p:txBody>
          <a:bodyPr>
            <a:normAutofit/>
          </a:bodyPr>
          <a:lstStyle>
            <a:lvl1pPr algn="ctr">
              <a:defRPr sz="3600" b="1">
                <a:solidFill>
                  <a:srgbClr val="0070C0"/>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Subtitle 2"/>
          <p:cNvSpPr>
            <a:spLocks noGrp="1"/>
          </p:cNvSpPr>
          <p:nvPr>
            <p:ph type="subTitle" idx="1"/>
          </p:nvPr>
        </p:nvSpPr>
        <p:spPr>
          <a:xfrm>
            <a:off x="683568" y="3212976"/>
            <a:ext cx="7632848" cy="936104"/>
          </a:xfrm>
        </p:spPr>
        <p:txBody>
          <a:bodyPr anchor="ctr">
            <a:normAutofit/>
          </a:bodyPr>
          <a:lstStyle>
            <a:lvl1pPr marL="0" indent="0" algn="ctr">
              <a:buNone/>
              <a:defRPr sz="2400">
                <a:solidFill>
                  <a:schemeClr val="bg2">
                    <a:lumMod val="10000"/>
                  </a:schemeClr>
                </a:solidFill>
                <a:latin typeface="Arial" panose="020B0604020202020204" pitchFamily="34" charset="0"/>
                <a:cs typeface="Arial" panose="020B0604020202020204" pitchFamily="34" charset="0"/>
              </a:defRPr>
            </a:lvl1pPr>
            <a:lvl2pPr marL="457154" indent="0" algn="ctr">
              <a:buNone/>
              <a:defRPr>
                <a:solidFill>
                  <a:schemeClr val="tx1">
                    <a:tint val="75000"/>
                  </a:schemeClr>
                </a:solidFill>
              </a:defRPr>
            </a:lvl2pPr>
            <a:lvl3pPr marL="914307" indent="0" algn="ctr">
              <a:buNone/>
              <a:defRPr>
                <a:solidFill>
                  <a:schemeClr val="tx1">
                    <a:tint val="75000"/>
                  </a:schemeClr>
                </a:solidFill>
              </a:defRPr>
            </a:lvl3pPr>
            <a:lvl4pPr marL="1371461" indent="0" algn="ctr">
              <a:buNone/>
              <a:defRPr>
                <a:solidFill>
                  <a:schemeClr val="tx1">
                    <a:tint val="75000"/>
                  </a:schemeClr>
                </a:solidFill>
              </a:defRPr>
            </a:lvl4pPr>
            <a:lvl5pPr marL="1828614" indent="0" algn="ctr">
              <a:buNone/>
              <a:defRPr>
                <a:solidFill>
                  <a:schemeClr val="tx1">
                    <a:tint val="75000"/>
                  </a:schemeClr>
                </a:solidFill>
              </a:defRPr>
            </a:lvl5pPr>
            <a:lvl6pPr marL="2285768" indent="0" algn="ctr">
              <a:buNone/>
              <a:defRPr>
                <a:solidFill>
                  <a:schemeClr val="tx1">
                    <a:tint val="75000"/>
                  </a:schemeClr>
                </a:solidFill>
              </a:defRPr>
            </a:lvl6pPr>
            <a:lvl7pPr marL="2742922" indent="0" algn="ctr">
              <a:buNone/>
              <a:defRPr>
                <a:solidFill>
                  <a:schemeClr val="tx1">
                    <a:tint val="75000"/>
                  </a:schemeClr>
                </a:solidFill>
              </a:defRPr>
            </a:lvl7pPr>
            <a:lvl8pPr marL="3200076" indent="0" algn="ctr">
              <a:buNone/>
              <a:defRPr>
                <a:solidFill>
                  <a:schemeClr val="tx1">
                    <a:tint val="75000"/>
                  </a:schemeClr>
                </a:solidFill>
              </a:defRPr>
            </a:lvl8pPr>
            <a:lvl9pPr marL="365723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290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3586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33967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40134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84784"/>
            <a:ext cx="7592888" cy="1686049"/>
          </a:xfrm>
        </p:spPr>
        <p:txBody>
          <a:bodyPr>
            <a:normAutofit/>
          </a:bodyPr>
          <a:lstStyle>
            <a:lvl1pPr algn="ctr">
              <a:defRPr sz="3600" b="1">
                <a:solidFill>
                  <a:srgbClr val="0070C0"/>
                </a:solidFill>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Subtitle 2"/>
          <p:cNvSpPr>
            <a:spLocks noGrp="1"/>
          </p:cNvSpPr>
          <p:nvPr>
            <p:ph type="subTitle" idx="1"/>
          </p:nvPr>
        </p:nvSpPr>
        <p:spPr>
          <a:xfrm>
            <a:off x="683568" y="3212976"/>
            <a:ext cx="7632848" cy="936104"/>
          </a:xfrm>
        </p:spPr>
        <p:txBody>
          <a:bodyPr anchor="ctr">
            <a:normAutofit/>
          </a:bodyPr>
          <a:lstStyle>
            <a:lvl1pPr marL="0" indent="0" algn="ctr">
              <a:buNone/>
              <a:defRPr sz="2400">
                <a:solidFill>
                  <a:schemeClr val="bg2">
                    <a:lumMod val="10000"/>
                  </a:schemeClr>
                </a:solidFill>
                <a:latin typeface="Arial" panose="020B0604020202020204" pitchFamily="34" charset="0"/>
                <a:cs typeface="Arial" panose="020B0604020202020204" pitchFamily="34" charset="0"/>
              </a:defRPr>
            </a:lvl1pPr>
            <a:lvl2pPr marL="457154" indent="0" algn="ctr">
              <a:buNone/>
              <a:defRPr>
                <a:solidFill>
                  <a:schemeClr val="tx1">
                    <a:tint val="75000"/>
                  </a:schemeClr>
                </a:solidFill>
              </a:defRPr>
            </a:lvl2pPr>
            <a:lvl3pPr marL="914307" indent="0" algn="ctr">
              <a:buNone/>
              <a:defRPr>
                <a:solidFill>
                  <a:schemeClr val="tx1">
                    <a:tint val="75000"/>
                  </a:schemeClr>
                </a:solidFill>
              </a:defRPr>
            </a:lvl3pPr>
            <a:lvl4pPr marL="1371461" indent="0" algn="ctr">
              <a:buNone/>
              <a:defRPr>
                <a:solidFill>
                  <a:schemeClr val="tx1">
                    <a:tint val="75000"/>
                  </a:schemeClr>
                </a:solidFill>
              </a:defRPr>
            </a:lvl4pPr>
            <a:lvl5pPr marL="1828614" indent="0" algn="ctr">
              <a:buNone/>
              <a:defRPr>
                <a:solidFill>
                  <a:schemeClr val="tx1">
                    <a:tint val="75000"/>
                  </a:schemeClr>
                </a:solidFill>
              </a:defRPr>
            </a:lvl5pPr>
            <a:lvl6pPr marL="2285768" indent="0" algn="ctr">
              <a:buNone/>
              <a:defRPr>
                <a:solidFill>
                  <a:schemeClr val="tx1">
                    <a:tint val="75000"/>
                  </a:schemeClr>
                </a:solidFill>
              </a:defRPr>
            </a:lvl6pPr>
            <a:lvl7pPr marL="2742922" indent="0" algn="ctr">
              <a:buNone/>
              <a:defRPr>
                <a:solidFill>
                  <a:schemeClr val="tx1">
                    <a:tint val="75000"/>
                  </a:schemeClr>
                </a:solidFill>
              </a:defRPr>
            </a:lvl7pPr>
            <a:lvl8pPr marL="3200076" indent="0" algn="ctr">
              <a:buNone/>
              <a:defRPr>
                <a:solidFill>
                  <a:schemeClr val="tx1">
                    <a:tint val="75000"/>
                  </a:schemeClr>
                </a:solidFill>
              </a:defRPr>
            </a:lvl8pPr>
            <a:lvl9pPr marL="365723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09696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6192688" cy="954360"/>
          </a:xfrm>
        </p:spPr>
        <p:txBody>
          <a:bodyPr anchor="ctr" anchorCtr="0">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p>
        </p:txBody>
      </p:sp>
      <p:sp>
        <p:nvSpPr>
          <p:cNvPr id="3" name="Content Placeholder 2"/>
          <p:cNvSpPr>
            <a:spLocks noGrp="1"/>
          </p:cNvSpPr>
          <p:nvPr>
            <p:ph idx="1"/>
          </p:nvPr>
        </p:nvSpPr>
        <p:spPr>
          <a:xfrm>
            <a:off x="331620" y="1600201"/>
            <a:ext cx="8416844" cy="4277071"/>
          </a:xfrm>
        </p:spPr>
        <p:txBody>
          <a:bodyPr/>
          <a:lstStyle>
            <a:lvl1pPr marL="0" indent="0">
              <a:buNone/>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52373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7" indent="0">
              <a:buNone/>
              <a:defRPr sz="1600">
                <a:solidFill>
                  <a:schemeClr val="tx1">
                    <a:tint val="75000"/>
                  </a:schemeClr>
                </a:solidFill>
              </a:defRPr>
            </a:lvl3pPr>
            <a:lvl4pPr marL="1371461" indent="0">
              <a:buNone/>
              <a:defRPr sz="1400">
                <a:solidFill>
                  <a:schemeClr val="tx1">
                    <a:tint val="75000"/>
                  </a:schemeClr>
                </a:solidFill>
              </a:defRPr>
            </a:lvl4pPr>
            <a:lvl5pPr marL="1828614" indent="0">
              <a:buNone/>
              <a:defRPr sz="1400">
                <a:solidFill>
                  <a:schemeClr val="tx1">
                    <a:tint val="75000"/>
                  </a:schemeClr>
                </a:solidFill>
              </a:defRPr>
            </a:lvl5pPr>
            <a:lvl6pPr marL="2285768" indent="0">
              <a:buNone/>
              <a:defRPr sz="1400">
                <a:solidFill>
                  <a:schemeClr val="tx1">
                    <a:tint val="75000"/>
                  </a:schemeClr>
                </a:solidFill>
              </a:defRPr>
            </a:lvl6pPr>
            <a:lvl7pPr marL="2742922" indent="0">
              <a:buNone/>
              <a:defRPr sz="1400">
                <a:solidFill>
                  <a:schemeClr val="tx1">
                    <a:tint val="75000"/>
                  </a:schemeClr>
                </a:solidFill>
              </a:defRPr>
            </a:lvl7pPr>
            <a:lvl8pPr marL="3200076" indent="0">
              <a:buNone/>
              <a:defRPr sz="1400">
                <a:solidFill>
                  <a:schemeClr val="tx1">
                    <a:tint val="75000"/>
                  </a:schemeClr>
                </a:solidFill>
              </a:defRPr>
            </a:lvl8pPr>
            <a:lvl9pPr marL="365723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9191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12367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7" indent="0">
              <a:buNone/>
              <a:defRPr sz="1800" b="1"/>
            </a:lvl3pPr>
            <a:lvl4pPr marL="1371461" indent="0">
              <a:buNone/>
              <a:defRPr sz="1600" b="1"/>
            </a:lvl4pPr>
            <a:lvl5pPr marL="1828614" indent="0">
              <a:buNone/>
              <a:defRPr sz="1600" b="1"/>
            </a:lvl5pPr>
            <a:lvl6pPr marL="2285768" indent="0">
              <a:buNone/>
              <a:defRPr sz="1600" b="1"/>
            </a:lvl6pPr>
            <a:lvl7pPr marL="2742922" indent="0">
              <a:buNone/>
              <a:defRPr sz="1600" b="1"/>
            </a:lvl7pPr>
            <a:lvl8pPr marL="3200076" indent="0">
              <a:buNone/>
              <a:defRPr sz="1600" b="1"/>
            </a:lvl8pPr>
            <a:lvl9pPr marL="365723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54" indent="0">
              <a:buNone/>
              <a:defRPr sz="2000" b="1"/>
            </a:lvl2pPr>
            <a:lvl3pPr marL="914307" indent="0">
              <a:buNone/>
              <a:defRPr sz="1800" b="1"/>
            </a:lvl3pPr>
            <a:lvl4pPr marL="1371461" indent="0">
              <a:buNone/>
              <a:defRPr sz="1600" b="1"/>
            </a:lvl4pPr>
            <a:lvl5pPr marL="1828614" indent="0">
              <a:buNone/>
              <a:defRPr sz="1600" b="1"/>
            </a:lvl5pPr>
            <a:lvl6pPr marL="2285768" indent="0">
              <a:buNone/>
              <a:defRPr sz="1600" b="1"/>
            </a:lvl6pPr>
            <a:lvl7pPr marL="2742922" indent="0">
              <a:buNone/>
              <a:defRPr sz="1600" b="1"/>
            </a:lvl7pPr>
            <a:lvl8pPr marL="3200076" indent="0">
              <a:buNone/>
              <a:defRPr sz="1600" b="1"/>
            </a:lvl8pPr>
            <a:lvl9pPr marL="365723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23641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83987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3884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6192688" cy="954360"/>
          </a:xfrm>
        </p:spPr>
        <p:txBody>
          <a:bodyPr anchor="ctr" anchorCtr="0">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a:t>
            </a:r>
          </a:p>
        </p:txBody>
      </p:sp>
      <p:sp>
        <p:nvSpPr>
          <p:cNvPr id="3" name="Content Placeholder 2"/>
          <p:cNvSpPr>
            <a:spLocks noGrp="1"/>
          </p:cNvSpPr>
          <p:nvPr>
            <p:ph idx="1"/>
          </p:nvPr>
        </p:nvSpPr>
        <p:spPr>
          <a:xfrm>
            <a:off x="331620" y="1600201"/>
            <a:ext cx="8416844" cy="4277071"/>
          </a:xfrm>
        </p:spPr>
        <p:txBody>
          <a:bodyPr/>
          <a:lstStyle>
            <a:lvl1pPr marL="0" indent="0">
              <a:buNone/>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11246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54" indent="0">
              <a:buNone/>
              <a:defRPr sz="1200"/>
            </a:lvl2pPr>
            <a:lvl3pPr marL="914307" indent="0">
              <a:buNone/>
              <a:defRPr sz="1000"/>
            </a:lvl3pPr>
            <a:lvl4pPr marL="1371461" indent="0">
              <a:buNone/>
              <a:defRPr sz="900"/>
            </a:lvl4pPr>
            <a:lvl5pPr marL="1828614" indent="0">
              <a:buNone/>
              <a:defRPr sz="900"/>
            </a:lvl5pPr>
            <a:lvl6pPr marL="2285768" indent="0">
              <a:buNone/>
              <a:defRPr sz="900"/>
            </a:lvl6pPr>
            <a:lvl7pPr marL="2742922" indent="0">
              <a:buNone/>
              <a:defRPr sz="900"/>
            </a:lvl7pPr>
            <a:lvl8pPr marL="3200076" indent="0">
              <a:buNone/>
              <a:defRPr sz="900"/>
            </a:lvl8pPr>
            <a:lvl9pPr marL="365723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2370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7" indent="0">
              <a:buNone/>
              <a:defRPr sz="2400"/>
            </a:lvl3pPr>
            <a:lvl4pPr marL="1371461" indent="0">
              <a:buNone/>
              <a:defRPr sz="2000"/>
            </a:lvl4pPr>
            <a:lvl5pPr marL="1828614" indent="0">
              <a:buNone/>
              <a:defRPr sz="2000"/>
            </a:lvl5pPr>
            <a:lvl6pPr marL="2285768" indent="0">
              <a:buNone/>
              <a:defRPr sz="2000"/>
            </a:lvl6pPr>
            <a:lvl7pPr marL="2742922" indent="0">
              <a:buNone/>
              <a:defRPr sz="2000"/>
            </a:lvl7pPr>
            <a:lvl8pPr marL="3200076" indent="0">
              <a:buNone/>
              <a:defRPr sz="2000"/>
            </a:lvl8pPr>
            <a:lvl9pPr marL="365723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7" indent="0">
              <a:buNone/>
              <a:defRPr sz="1000"/>
            </a:lvl3pPr>
            <a:lvl4pPr marL="1371461" indent="0">
              <a:buNone/>
              <a:defRPr sz="900"/>
            </a:lvl4pPr>
            <a:lvl5pPr marL="1828614" indent="0">
              <a:buNone/>
              <a:defRPr sz="900"/>
            </a:lvl5pPr>
            <a:lvl6pPr marL="2285768" indent="0">
              <a:buNone/>
              <a:defRPr sz="900"/>
            </a:lvl6pPr>
            <a:lvl7pPr marL="2742922" indent="0">
              <a:buNone/>
              <a:defRPr sz="900"/>
            </a:lvl7pPr>
            <a:lvl8pPr marL="3200076" indent="0">
              <a:buNone/>
              <a:defRPr sz="900"/>
            </a:lvl8pPr>
            <a:lvl9pPr marL="365723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43508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01168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69301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9461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7" indent="0">
              <a:buNone/>
              <a:defRPr sz="1600">
                <a:solidFill>
                  <a:schemeClr val="tx1">
                    <a:tint val="75000"/>
                  </a:schemeClr>
                </a:solidFill>
              </a:defRPr>
            </a:lvl3pPr>
            <a:lvl4pPr marL="1371461" indent="0">
              <a:buNone/>
              <a:defRPr sz="1400">
                <a:solidFill>
                  <a:schemeClr val="tx1">
                    <a:tint val="75000"/>
                  </a:schemeClr>
                </a:solidFill>
              </a:defRPr>
            </a:lvl4pPr>
            <a:lvl5pPr marL="1828614" indent="0">
              <a:buNone/>
              <a:defRPr sz="1400">
                <a:solidFill>
                  <a:schemeClr val="tx1">
                    <a:tint val="75000"/>
                  </a:schemeClr>
                </a:solidFill>
              </a:defRPr>
            </a:lvl5pPr>
            <a:lvl6pPr marL="2285768" indent="0">
              <a:buNone/>
              <a:defRPr sz="1400">
                <a:solidFill>
                  <a:schemeClr val="tx1">
                    <a:tint val="75000"/>
                  </a:schemeClr>
                </a:solidFill>
              </a:defRPr>
            </a:lvl6pPr>
            <a:lvl7pPr marL="2742922" indent="0">
              <a:buNone/>
              <a:defRPr sz="1400">
                <a:solidFill>
                  <a:schemeClr val="tx1">
                    <a:tint val="75000"/>
                  </a:schemeClr>
                </a:solidFill>
              </a:defRPr>
            </a:lvl7pPr>
            <a:lvl8pPr marL="3200076" indent="0">
              <a:buNone/>
              <a:defRPr sz="1400">
                <a:solidFill>
                  <a:schemeClr val="tx1">
                    <a:tint val="75000"/>
                  </a:schemeClr>
                </a:solidFill>
              </a:defRPr>
            </a:lvl8pPr>
            <a:lvl9pPr marL="365723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5673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0873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7" indent="0">
              <a:buNone/>
              <a:defRPr sz="1800" b="1"/>
            </a:lvl3pPr>
            <a:lvl4pPr marL="1371461" indent="0">
              <a:buNone/>
              <a:defRPr sz="1600" b="1"/>
            </a:lvl4pPr>
            <a:lvl5pPr marL="1828614" indent="0">
              <a:buNone/>
              <a:defRPr sz="1600" b="1"/>
            </a:lvl5pPr>
            <a:lvl6pPr marL="2285768" indent="0">
              <a:buNone/>
              <a:defRPr sz="1600" b="1"/>
            </a:lvl6pPr>
            <a:lvl7pPr marL="2742922" indent="0">
              <a:buNone/>
              <a:defRPr sz="1600" b="1"/>
            </a:lvl7pPr>
            <a:lvl8pPr marL="3200076" indent="0">
              <a:buNone/>
              <a:defRPr sz="1600" b="1"/>
            </a:lvl8pPr>
            <a:lvl9pPr marL="365723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54" indent="0">
              <a:buNone/>
              <a:defRPr sz="2000" b="1"/>
            </a:lvl2pPr>
            <a:lvl3pPr marL="914307" indent="0">
              <a:buNone/>
              <a:defRPr sz="1800" b="1"/>
            </a:lvl3pPr>
            <a:lvl4pPr marL="1371461" indent="0">
              <a:buNone/>
              <a:defRPr sz="1600" b="1"/>
            </a:lvl4pPr>
            <a:lvl5pPr marL="1828614" indent="0">
              <a:buNone/>
              <a:defRPr sz="1600" b="1"/>
            </a:lvl5pPr>
            <a:lvl6pPr marL="2285768" indent="0">
              <a:buNone/>
              <a:defRPr sz="1600" b="1"/>
            </a:lvl6pPr>
            <a:lvl7pPr marL="2742922" indent="0">
              <a:buNone/>
              <a:defRPr sz="1600" b="1"/>
            </a:lvl7pPr>
            <a:lvl8pPr marL="3200076" indent="0">
              <a:buNone/>
              <a:defRPr sz="1600" b="1"/>
            </a:lvl8pPr>
            <a:lvl9pPr marL="365723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1706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4635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9468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54" indent="0">
              <a:buNone/>
              <a:defRPr sz="1200"/>
            </a:lvl2pPr>
            <a:lvl3pPr marL="914307" indent="0">
              <a:buNone/>
              <a:defRPr sz="1000"/>
            </a:lvl3pPr>
            <a:lvl4pPr marL="1371461" indent="0">
              <a:buNone/>
              <a:defRPr sz="900"/>
            </a:lvl4pPr>
            <a:lvl5pPr marL="1828614" indent="0">
              <a:buNone/>
              <a:defRPr sz="900"/>
            </a:lvl5pPr>
            <a:lvl6pPr marL="2285768" indent="0">
              <a:buNone/>
              <a:defRPr sz="900"/>
            </a:lvl6pPr>
            <a:lvl7pPr marL="2742922" indent="0">
              <a:buNone/>
              <a:defRPr sz="900"/>
            </a:lvl7pPr>
            <a:lvl8pPr marL="3200076" indent="0">
              <a:buNone/>
              <a:defRPr sz="900"/>
            </a:lvl8pPr>
            <a:lvl9pPr marL="365723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40635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7" indent="0">
              <a:buNone/>
              <a:defRPr sz="2400"/>
            </a:lvl3pPr>
            <a:lvl4pPr marL="1371461" indent="0">
              <a:buNone/>
              <a:defRPr sz="2000"/>
            </a:lvl4pPr>
            <a:lvl5pPr marL="1828614" indent="0">
              <a:buNone/>
              <a:defRPr sz="2000"/>
            </a:lvl5pPr>
            <a:lvl6pPr marL="2285768" indent="0">
              <a:buNone/>
              <a:defRPr sz="2000"/>
            </a:lvl6pPr>
            <a:lvl7pPr marL="2742922" indent="0">
              <a:buNone/>
              <a:defRPr sz="2000"/>
            </a:lvl7pPr>
            <a:lvl8pPr marL="3200076" indent="0">
              <a:buNone/>
              <a:defRPr sz="2000"/>
            </a:lvl8pPr>
            <a:lvl9pPr marL="365723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7" indent="0">
              <a:buNone/>
              <a:defRPr sz="1000"/>
            </a:lvl3pPr>
            <a:lvl4pPr marL="1371461" indent="0">
              <a:buNone/>
              <a:defRPr sz="900"/>
            </a:lvl4pPr>
            <a:lvl5pPr marL="1828614" indent="0">
              <a:buNone/>
              <a:defRPr sz="900"/>
            </a:lvl5pPr>
            <a:lvl6pPr marL="2285768" indent="0">
              <a:buNone/>
              <a:defRPr sz="900"/>
            </a:lvl6pPr>
            <a:lvl7pPr marL="2742922" indent="0">
              <a:buNone/>
              <a:defRPr sz="900"/>
            </a:lvl7pPr>
            <a:lvl8pPr marL="3200076" indent="0">
              <a:buNone/>
              <a:defRPr sz="900"/>
            </a:lvl8pPr>
            <a:lvl9pPr marL="365723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EEC04F-4AD5-4106-9BDA-B2455F591E8B}" type="datetimeFigureOut">
              <a:rPr lang="en-GB" smtClean="0">
                <a:solidFill>
                  <a:prstClr val="black">
                    <a:tint val="75000"/>
                  </a:prstClr>
                </a:solidFill>
              </a:rPr>
              <a:pPr/>
              <a:t>07/04/2021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BFC318-7FE6-4609-982F-FFAB8C4A018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3893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1" tIns="45715" rIns="91431" bIns="45715"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31" tIns="45715" rIns="91431" bIns="457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31" tIns="45715" rIns="91431" bIns="45715" rtlCol="0" anchor="ctr"/>
          <a:lstStyle>
            <a:lvl1pPr algn="l">
              <a:defRPr sz="1200">
                <a:solidFill>
                  <a:schemeClr val="tx1">
                    <a:tint val="75000"/>
                  </a:schemeClr>
                </a:solidFill>
              </a:defRPr>
            </a:lvl1pPr>
          </a:lstStyle>
          <a:p>
            <a:pPr defTabSz="914307"/>
            <a:fld id="{7FEEC04F-4AD5-4106-9BDA-B2455F591E8B}" type="datetimeFigureOut">
              <a:rPr lang="en-GB" smtClean="0">
                <a:solidFill>
                  <a:prstClr val="black">
                    <a:tint val="75000"/>
                  </a:prstClr>
                </a:solidFill>
              </a:rPr>
              <a:pPr defTabSz="914307"/>
              <a:t>07/04/2021</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1" tIns="45715" rIns="91431" bIns="45715" rtlCol="0" anchor="ctr"/>
          <a:lstStyle>
            <a:lvl1pPr algn="ctr">
              <a:defRPr sz="1200">
                <a:solidFill>
                  <a:schemeClr val="tx1">
                    <a:tint val="75000"/>
                  </a:schemeClr>
                </a:solidFill>
              </a:defRPr>
            </a:lvl1pPr>
          </a:lstStyle>
          <a:p>
            <a:pPr defTabSz="914307"/>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1" tIns="45715" rIns="91431" bIns="45715" rtlCol="0" anchor="ctr"/>
          <a:lstStyle>
            <a:lvl1pPr algn="r">
              <a:defRPr sz="1200">
                <a:solidFill>
                  <a:schemeClr val="tx1">
                    <a:tint val="75000"/>
                  </a:schemeClr>
                </a:solidFill>
              </a:defRPr>
            </a:lvl1pPr>
          </a:lstStyle>
          <a:p>
            <a:pPr defTabSz="914307"/>
            <a:fld id="{11BFC318-7FE6-4609-982F-FFAB8C4A0187}" type="slidenum">
              <a:rPr lang="en-GB" smtClean="0">
                <a:solidFill>
                  <a:prstClr val="black">
                    <a:tint val="75000"/>
                  </a:prstClr>
                </a:solidFill>
              </a:rPr>
              <a:pPr defTabSz="914307"/>
              <a:t>‹#›</a:t>
            </a:fld>
            <a:endParaRPr lang="en-GB" dirty="0">
              <a:solidFill>
                <a:prstClr val="black">
                  <a:tint val="75000"/>
                </a:prstClr>
              </a:solidFill>
            </a:endParaRPr>
          </a:p>
        </p:txBody>
      </p:sp>
    </p:spTree>
    <p:extLst>
      <p:ext uri="{BB962C8B-B14F-4D97-AF65-F5344CB8AC3E}">
        <p14:creationId xmlns:p14="http://schemas.microsoft.com/office/powerpoint/2010/main" val="1478523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307"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5" indent="-285721" algn="l" defTabSz="91430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4" indent="-228577" algn="l" defTabSz="91430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38"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1"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5"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9"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3"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7"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7" rtl="0" eaLnBrk="1" latinLnBrk="0" hangingPunct="1">
        <a:defRPr sz="1800" kern="1200">
          <a:solidFill>
            <a:schemeClr val="tx1"/>
          </a:solidFill>
          <a:latin typeface="+mn-lt"/>
          <a:ea typeface="+mn-ea"/>
          <a:cs typeface="+mn-cs"/>
        </a:defRPr>
      </a:lvl1pPr>
      <a:lvl2pPr marL="457154" algn="l" defTabSz="914307" rtl="0" eaLnBrk="1" latinLnBrk="0" hangingPunct="1">
        <a:defRPr sz="1800" kern="1200">
          <a:solidFill>
            <a:schemeClr val="tx1"/>
          </a:solidFill>
          <a:latin typeface="+mn-lt"/>
          <a:ea typeface="+mn-ea"/>
          <a:cs typeface="+mn-cs"/>
        </a:defRPr>
      </a:lvl2pPr>
      <a:lvl3pPr marL="914307" algn="l" defTabSz="914307" rtl="0" eaLnBrk="1" latinLnBrk="0" hangingPunct="1">
        <a:defRPr sz="1800" kern="1200">
          <a:solidFill>
            <a:schemeClr val="tx1"/>
          </a:solidFill>
          <a:latin typeface="+mn-lt"/>
          <a:ea typeface="+mn-ea"/>
          <a:cs typeface="+mn-cs"/>
        </a:defRPr>
      </a:lvl3pPr>
      <a:lvl4pPr marL="1371461" algn="l" defTabSz="914307" rtl="0" eaLnBrk="1" latinLnBrk="0" hangingPunct="1">
        <a:defRPr sz="1800" kern="1200">
          <a:solidFill>
            <a:schemeClr val="tx1"/>
          </a:solidFill>
          <a:latin typeface="+mn-lt"/>
          <a:ea typeface="+mn-ea"/>
          <a:cs typeface="+mn-cs"/>
        </a:defRPr>
      </a:lvl4pPr>
      <a:lvl5pPr marL="1828614" algn="l" defTabSz="914307" rtl="0" eaLnBrk="1" latinLnBrk="0" hangingPunct="1">
        <a:defRPr sz="1800" kern="1200">
          <a:solidFill>
            <a:schemeClr val="tx1"/>
          </a:solidFill>
          <a:latin typeface="+mn-lt"/>
          <a:ea typeface="+mn-ea"/>
          <a:cs typeface="+mn-cs"/>
        </a:defRPr>
      </a:lvl5pPr>
      <a:lvl6pPr marL="2285768" algn="l" defTabSz="914307" rtl="0" eaLnBrk="1" latinLnBrk="0" hangingPunct="1">
        <a:defRPr sz="1800" kern="1200">
          <a:solidFill>
            <a:schemeClr val="tx1"/>
          </a:solidFill>
          <a:latin typeface="+mn-lt"/>
          <a:ea typeface="+mn-ea"/>
          <a:cs typeface="+mn-cs"/>
        </a:defRPr>
      </a:lvl6pPr>
      <a:lvl7pPr marL="2742922" algn="l" defTabSz="914307" rtl="0" eaLnBrk="1" latinLnBrk="0" hangingPunct="1">
        <a:defRPr sz="1800" kern="1200">
          <a:solidFill>
            <a:schemeClr val="tx1"/>
          </a:solidFill>
          <a:latin typeface="+mn-lt"/>
          <a:ea typeface="+mn-ea"/>
          <a:cs typeface="+mn-cs"/>
        </a:defRPr>
      </a:lvl7pPr>
      <a:lvl8pPr marL="3200076" algn="l" defTabSz="914307" rtl="0" eaLnBrk="1" latinLnBrk="0" hangingPunct="1">
        <a:defRPr sz="1800" kern="1200">
          <a:solidFill>
            <a:schemeClr val="tx1"/>
          </a:solidFill>
          <a:latin typeface="+mn-lt"/>
          <a:ea typeface="+mn-ea"/>
          <a:cs typeface="+mn-cs"/>
        </a:defRPr>
      </a:lvl8pPr>
      <a:lvl9pPr marL="3657230" algn="l" defTabSz="9143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1" tIns="45715" rIns="91431" bIns="45715"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31" tIns="45715" rIns="91431" bIns="457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31" tIns="45715" rIns="91431" bIns="45715" rtlCol="0" anchor="ctr"/>
          <a:lstStyle>
            <a:lvl1pPr algn="l">
              <a:defRPr sz="1200">
                <a:solidFill>
                  <a:schemeClr val="tx1">
                    <a:tint val="75000"/>
                  </a:schemeClr>
                </a:solidFill>
              </a:defRPr>
            </a:lvl1pPr>
          </a:lstStyle>
          <a:p>
            <a:pPr defTabSz="914307"/>
            <a:fld id="{7FEEC04F-4AD5-4106-9BDA-B2455F591E8B}" type="datetimeFigureOut">
              <a:rPr lang="en-GB" smtClean="0">
                <a:solidFill>
                  <a:prstClr val="black">
                    <a:tint val="75000"/>
                  </a:prstClr>
                </a:solidFill>
              </a:rPr>
              <a:pPr defTabSz="914307"/>
              <a:t>07/04/2021</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1" tIns="45715" rIns="91431" bIns="45715" rtlCol="0" anchor="ctr"/>
          <a:lstStyle>
            <a:lvl1pPr algn="ctr">
              <a:defRPr sz="1200">
                <a:solidFill>
                  <a:schemeClr val="tx1">
                    <a:tint val="75000"/>
                  </a:schemeClr>
                </a:solidFill>
              </a:defRPr>
            </a:lvl1pPr>
          </a:lstStyle>
          <a:p>
            <a:pPr defTabSz="914307"/>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1" tIns="45715" rIns="91431" bIns="45715" rtlCol="0" anchor="ctr"/>
          <a:lstStyle>
            <a:lvl1pPr algn="r">
              <a:defRPr sz="1200">
                <a:solidFill>
                  <a:schemeClr val="tx1">
                    <a:tint val="75000"/>
                  </a:schemeClr>
                </a:solidFill>
              </a:defRPr>
            </a:lvl1pPr>
          </a:lstStyle>
          <a:p>
            <a:pPr defTabSz="914307"/>
            <a:fld id="{11BFC318-7FE6-4609-982F-FFAB8C4A0187}" type="slidenum">
              <a:rPr lang="en-GB" smtClean="0">
                <a:solidFill>
                  <a:prstClr val="black">
                    <a:tint val="75000"/>
                  </a:prstClr>
                </a:solidFill>
              </a:rPr>
              <a:pPr defTabSz="914307"/>
              <a:t>‹#›</a:t>
            </a:fld>
            <a:endParaRPr lang="en-GB" dirty="0">
              <a:solidFill>
                <a:prstClr val="black">
                  <a:tint val="75000"/>
                </a:prstClr>
              </a:solidFill>
            </a:endParaRPr>
          </a:p>
        </p:txBody>
      </p:sp>
    </p:spTree>
    <p:extLst>
      <p:ext uri="{BB962C8B-B14F-4D97-AF65-F5344CB8AC3E}">
        <p14:creationId xmlns:p14="http://schemas.microsoft.com/office/powerpoint/2010/main" val="1422895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307"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5" indent="-285721" algn="l" defTabSz="91430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4" indent="-228577" algn="l" defTabSz="91430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38"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1"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5"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9"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3"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7"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7" rtl="0" eaLnBrk="1" latinLnBrk="0" hangingPunct="1">
        <a:defRPr sz="1800" kern="1200">
          <a:solidFill>
            <a:schemeClr val="tx1"/>
          </a:solidFill>
          <a:latin typeface="+mn-lt"/>
          <a:ea typeface="+mn-ea"/>
          <a:cs typeface="+mn-cs"/>
        </a:defRPr>
      </a:lvl1pPr>
      <a:lvl2pPr marL="457154" algn="l" defTabSz="914307" rtl="0" eaLnBrk="1" latinLnBrk="0" hangingPunct="1">
        <a:defRPr sz="1800" kern="1200">
          <a:solidFill>
            <a:schemeClr val="tx1"/>
          </a:solidFill>
          <a:latin typeface="+mn-lt"/>
          <a:ea typeface="+mn-ea"/>
          <a:cs typeface="+mn-cs"/>
        </a:defRPr>
      </a:lvl2pPr>
      <a:lvl3pPr marL="914307" algn="l" defTabSz="914307" rtl="0" eaLnBrk="1" latinLnBrk="0" hangingPunct="1">
        <a:defRPr sz="1800" kern="1200">
          <a:solidFill>
            <a:schemeClr val="tx1"/>
          </a:solidFill>
          <a:latin typeface="+mn-lt"/>
          <a:ea typeface="+mn-ea"/>
          <a:cs typeface="+mn-cs"/>
        </a:defRPr>
      </a:lvl3pPr>
      <a:lvl4pPr marL="1371461" algn="l" defTabSz="914307" rtl="0" eaLnBrk="1" latinLnBrk="0" hangingPunct="1">
        <a:defRPr sz="1800" kern="1200">
          <a:solidFill>
            <a:schemeClr val="tx1"/>
          </a:solidFill>
          <a:latin typeface="+mn-lt"/>
          <a:ea typeface="+mn-ea"/>
          <a:cs typeface="+mn-cs"/>
        </a:defRPr>
      </a:lvl4pPr>
      <a:lvl5pPr marL="1828614" algn="l" defTabSz="914307" rtl="0" eaLnBrk="1" latinLnBrk="0" hangingPunct="1">
        <a:defRPr sz="1800" kern="1200">
          <a:solidFill>
            <a:schemeClr val="tx1"/>
          </a:solidFill>
          <a:latin typeface="+mn-lt"/>
          <a:ea typeface="+mn-ea"/>
          <a:cs typeface="+mn-cs"/>
        </a:defRPr>
      </a:lvl5pPr>
      <a:lvl6pPr marL="2285768" algn="l" defTabSz="914307" rtl="0" eaLnBrk="1" latinLnBrk="0" hangingPunct="1">
        <a:defRPr sz="1800" kern="1200">
          <a:solidFill>
            <a:schemeClr val="tx1"/>
          </a:solidFill>
          <a:latin typeface="+mn-lt"/>
          <a:ea typeface="+mn-ea"/>
          <a:cs typeface="+mn-cs"/>
        </a:defRPr>
      </a:lvl6pPr>
      <a:lvl7pPr marL="2742922" algn="l" defTabSz="914307" rtl="0" eaLnBrk="1" latinLnBrk="0" hangingPunct="1">
        <a:defRPr sz="1800" kern="1200">
          <a:solidFill>
            <a:schemeClr val="tx1"/>
          </a:solidFill>
          <a:latin typeface="+mn-lt"/>
          <a:ea typeface="+mn-ea"/>
          <a:cs typeface="+mn-cs"/>
        </a:defRPr>
      </a:lvl7pPr>
      <a:lvl8pPr marL="3200076" algn="l" defTabSz="914307" rtl="0" eaLnBrk="1" latinLnBrk="0" hangingPunct="1">
        <a:defRPr sz="1800" kern="1200">
          <a:solidFill>
            <a:schemeClr val="tx1"/>
          </a:solidFill>
          <a:latin typeface="+mn-lt"/>
          <a:ea typeface="+mn-ea"/>
          <a:cs typeface="+mn-cs"/>
        </a:defRPr>
      </a:lvl8pPr>
      <a:lvl9pPr marL="3657230" algn="l" defTabSz="9143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cqourbFooRg"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cht.nhs.uk/fileadmin/site_setup/contentUploads/Publications/CHFT_annualreport_17_18_final.pdf" TargetMode="External"/><Relationship Id="rId7" Type="http://schemas.openxmlformats.org/officeDocument/2006/relationships/hyperlink" Target="https://www.cht.nhs.uk/about-us/publications/gender-pay-gap-reporting/" TargetMode="External"/><Relationship Id="rId2" Type="http://schemas.openxmlformats.org/officeDocument/2006/relationships/hyperlink" Target="https://www.cht.nhs.uk/fileadmin/site_setup/contentUploads/About_us/Equality/PSED_Report_2018_CHFT_approved.pdf" TargetMode="External"/><Relationship Id="rId1" Type="http://schemas.openxmlformats.org/officeDocument/2006/relationships/slideLayout" Target="../slideLayouts/slideLayout14.xml"/><Relationship Id="rId6" Type="http://schemas.openxmlformats.org/officeDocument/2006/relationships/hyperlink" Target="https://www.cht.nhs.uk/about-us/equality-and-diversity-at-chft/" TargetMode="External"/><Relationship Id="rId5" Type="http://schemas.openxmlformats.org/officeDocument/2006/relationships/hyperlink" Target="https://www.cht.nhs.uk/fileadmin/site_setup/contentUploads/About_us/Publications/wres/WRES_Report_July_2019.pdf" TargetMode="External"/><Relationship Id="rId4" Type="http://schemas.openxmlformats.org/officeDocument/2006/relationships/hyperlink" Target="https://www.cht.nhs.uk/fileadmin/site_setup/contentUploads/Publications/FOI/Annual_Report_and_Accounts_-_Publications_page/Calderdale_annual_report_18_19_web.pdf" TargetMode="Externa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hyperlink" Target="https://www.southwestyorkshire.nhs.uk/wp-content/uploads/2019/07/SWYORKSPART-annual-report-and-accounts-2018-19-for-laying.pdf" TargetMode="External"/><Relationship Id="rId3" Type="http://schemas.openxmlformats.org/officeDocument/2006/relationships/hyperlink" Target="https://www.southwestyorkshire.nhs.uk/wp-content/uploads/2019/05/Equality-delivery-system-EDS2-summary-report-2018-19.pdf" TargetMode="External"/><Relationship Id="rId7" Type="http://schemas.openxmlformats.org/officeDocument/2006/relationships/hyperlink" Target="https://www.southwestyorkshire.nhs.uk/wp-content/uploads/2019/09/WDES-Action-plan.pdf" TargetMode="External"/><Relationship Id="rId2" Type="http://schemas.openxmlformats.org/officeDocument/2006/relationships/hyperlink" Target="https://www.southwestyorkshire.nhs.uk/wp-content/uploads/2019/03/Workforce-Report-2019-Final-Version.pdf" TargetMode="External"/><Relationship Id="rId1" Type="http://schemas.openxmlformats.org/officeDocument/2006/relationships/slideLayout" Target="../slideLayouts/slideLayout14.xml"/><Relationship Id="rId6" Type="http://schemas.openxmlformats.org/officeDocument/2006/relationships/hyperlink" Target="https://www.southwestyorkshire.nhs.uk/wp-content/uploads/2019/11/SWYT-WDES.pdf" TargetMode="External"/><Relationship Id="rId11" Type="http://schemas.openxmlformats.org/officeDocument/2006/relationships/image" Target="../media/image8.png"/><Relationship Id="rId5" Type="http://schemas.openxmlformats.org/officeDocument/2006/relationships/hyperlink" Target="https://www.southwestyorkshire.nhs.uk/wp-content/uploads/2019/09/WRES-EDS2-action-plan-2019-V1.pdf" TargetMode="External"/><Relationship Id="rId10" Type="http://schemas.openxmlformats.org/officeDocument/2006/relationships/hyperlink" Target="https://www.southwestyorkshire.nhs.uk/wp-content/uploads/2019/04/Equality-strategy-2017-to-2020.pdf" TargetMode="External"/><Relationship Id="rId4" Type="http://schemas.openxmlformats.org/officeDocument/2006/relationships/hyperlink" Target="https://www.southwestyorkshire.nhs.uk/wp-content/uploads/2019/09/WRES-2019-summary-report-V2.pdf" TargetMode="External"/><Relationship Id="rId9" Type="http://schemas.openxmlformats.org/officeDocument/2006/relationships/hyperlink" Target="https://www.southwestyorkshire.nhs.uk/wp-content/uploads/2019/03/2017-2018-Pay-Audits-based-on-Gender-Ethnicity-and-Disability.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as.nhs.uk/media/2987/wres-action-plan-2019-20-final-version.pdf" TargetMode="External"/><Relationship Id="rId7" Type="http://schemas.openxmlformats.org/officeDocument/2006/relationships/image" Target="../media/image9.png"/><Relationship Id="rId2" Type="http://schemas.openxmlformats.org/officeDocument/2006/relationships/hyperlink" Target="https://www.yas.nhs.uk/media/2615/workforce-equality-and-diversity-report-2018.pdf" TargetMode="External"/><Relationship Id="rId1" Type="http://schemas.openxmlformats.org/officeDocument/2006/relationships/slideLayout" Target="../slideLayouts/slideLayout14.xml"/><Relationship Id="rId6" Type="http://schemas.openxmlformats.org/officeDocument/2006/relationships/hyperlink" Target="https://www.yas.nhs.uk/media/2989/gender-pay-gap-action-plan-2019-20-final-version.pdf" TargetMode="External"/><Relationship Id="rId5" Type="http://schemas.openxmlformats.org/officeDocument/2006/relationships/hyperlink" Target="https://www.yas.nhs.uk/media/1102/diversity-and-inclusion-strategy-2017-20-final.pdf" TargetMode="External"/><Relationship Id="rId4" Type="http://schemas.openxmlformats.org/officeDocument/2006/relationships/hyperlink" Target="https://www.yas.nhs.uk/media/2988/wdes-action-plan-2019-20-final-version.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alderdale.gov.uk/v2/residents/health-and-social-care/joint-strategic-needs-assessment-jsna" TargetMode="External"/><Relationship Id="rId2" Type="http://schemas.openxmlformats.org/officeDocument/2006/relationships/hyperlink" Target="https://www.calderdale.gov.uk/v2/sites/default/files/Public-Health-Directors-Report-2018.pdf" TargetMode="External"/><Relationship Id="rId1" Type="http://schemas.openxmlformats.org/officeDocument/2006/relationships/slideLayout" Target="../slideLayouts/slideLayout14.xml"/><Relationship Id="rId6" Type="http://schemas.openxmlformats.org/officeDocument/2006/relationships/hyperlink" Target="https://www.calderdale.gov.uk/v2/sites/default/files/Calderdale-overview.pdf" TargetMode="External"/><Relationship Id="rId5" Type="http://schemas.openxmlformats.org/officeDocument/2006/relationships/hyperlink" Target="https://www.calderdale.gov.uk/v2/residents/health-and-social-care/joint-strategic-needs-assessment/calderdale-demographic-information" TargetMode="External"/><Relationship Id="rId4" Type="http://schemas.openxmlformats.org/officeDocument/2006/relationships/hyperlink" Target="https://fingertips.phe.org.uk/profile/health-profiles/data#page/1/gid/1938132701/pat/6/par/E12000003/ati/201/are/E08000033"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alderdaleccg.nhs.uk/wp-content/uploads/2016/06/2017.05.30-CCG-Operational-Plan-2017-19.pdf" TargetMode="External"/><Relationship Id="rId2" Type="http://schemas.openxmlformats.org/officeDocument/2006/relationships/hyperlink" Target="https://www.calderdale.gov.uk/nweb/COUNCIL.minutes_pkg.view_doc?p_Type=AR&amp;p_ID=66736"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www.equalityhumanrights.com/private-and-public-sector-guidance/public-sector-providers/public-sector-equality-duty" TargetMode="External"/><Relationship Id="rId2" Type="http://schemas.openxmlformats.org/officeDocument/2006/relationships/hyperlink" Target="http://www.equalityhumanrights.com/legal-and-policy/legislation/equality-act-2010"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calderdaleccg.nhs.uk/download/equality-delivery-system-report-eds2-2017-18/?wpdmdl=11090&amp;refresh=5e3832239ffae1580741155" TargetMode="External"/><Relationship Id="rId2" Type="http://schemas.openxmlformats.org/officeDocument/2006/relationships/hyperlink" Target="https://www.calderdaleccg.nhs.uk/wp-content/uploads/2016/06/Calderdale-Equality-diversity-strategy-2015-v0.7.pdf" TargetMode="External"/><Relationship Id="rId1" Type="http://schemas.openxmlformats.org/officeDocument/2006/relationships/slideLayout" Target="../slideLayouts/slideLayout14.xml"/><Relationship Id="rId4" Type="http://schemas.openxmlformats.org/officeDocument/2006/relationships/hyperlink" Target="https://www.calderdaleccg.nhs.uk/download/equality-objectives-joint-action-plans-2018-22-gh-nk-cccg/?wpdmdl=11899&amp;refresh=5e3831f6ad36a158074111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alderdaleccg.nhs.uk/equality-and-diversity/" TargetMode="External"/><Relationship Id="rId2" Type="http://schemas.openxmlformats.org/officeDocument/2006/relationships/hyperlink" Target="https://www.calderdaleccg.nhs.uk/download/nhs-calderdale-ccg-workforce-race-equality-standard-report/?wpdmdl=10994&amp;refresh=5e73844a483e51584628810" TargetMode="External"/><Relationship Id="rId1" Type="http://schemas.openxmlformats.org/officeDocument/2006/relationships/slideLayout" Target="../slideLayouts/slideLayout14.xml"/><Relationship Id="rId4" Type="http://schemas.openxmlformats.org/officeDocument/2006/relationships/hyperlink" Target="https://www.calderdaleccg.nhs.uk/accessibilit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alderdaleccg.nhs.uk/download/children-and-young-peoples-experience-of-their-local-gp-practice-report-of-findings/" TargetMode="External"/><Relationship Id="rId2" Type="http://schemas.openxmlformats.org/officeDocument/2006/relationships/hyperlink" Target="https://www.calderdaleccg.nhs.uk/children-and-young-peoples-experience-of-their-local-gp-practice/" TargetMode="Externa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youtube.com/watch?v=r0O75kXK0O4&amp;feature=youtu.b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Calderdale%20Clinical%20Commissioning%20Group%20(CCG)%20Engagement%20and%20Patient%20Experience%20Action%20Plan%202018/19" TargetMode="External"/><Relationship Id="rId2" Type="http://schemas.openxmlformats.org/officeDocument/2006/relationships/hyperlink" Target="https://www.calderdaleccg.nhs.uk/download/annual-statement-of-involvement-2018-19/" TargetMode="External"/><Relationship Id="rId1" Type="http://schemas.openxmlformats.org/officeDocument/2006/relationships/slideLayout" Target="../slideLayouts/slideLayout14.xml"/><Relationship Id="rId5" Type="http://schemas.openxmlformats.org/officeDocument/2006/relationships/comments" Target="../comments/comment1.xml"/><Relationship Id="rId4" Type="http://schemas.openxmlformats.org/officeDocument/2006/relationships/hyperlink" Target="https://www.calderdaleccg.nhs.uk/we-listen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r>
              <a:rPr lang="en-GB" sz="4400" dirty="0"/>
              <a:t>Public Sector Equality Duty 2020</a:t>
            </a:r>
          </a:p>
        </p:txBody>
      </p:sp>
    </p:spTree>
    <p:extLst>
      <p:ext uri="{BB962C8B-B14F-4D97-AF65-F5344CB8AC3E}">
        <p14:creationId xmlns:p14="http://schemas.microsoft.com/office/powerpoint/2010/main" val="3779818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GB" sz="3600" b="1" dirty="0">
                <a:latin typeface="Arial" panose="020B0604020202020204" pitchFamily="34" charset="0"/>
                <a:cs typeface="Arial" panose="020B0604020202020204" pitchFamily="34" charset="0"/>
              </a:rPr>
              <a:t>Patient involvement and experience </a:t>
            </a:r>
            <a:endParaRPr lang="en-GB" sz="3600" dirty="0"/>
          </a:p>
        </p:txBody>
      </p:sp>
      <p:sp>
        <p:nvSpPr>
          <p:cNvPr id="3" name="Content Placeholder 2"/>
          <p:cNvSpPr>
            <a:spLocks noGrp="1"/>
          </p:cNvSpPr>
          <p:nvPr>
            <p:ph idx="1"/>
          </p:nvPr>
        </p:nvSpPr>
        <p:spPr>
          <a:xfrm>
            <a:off x="467544" y="1340768"/>
            <a:ext cx="8229600" cy="4525963"/>
          </a:xfrm>
        </p:spPr>
        <p:txBody>
          <a:bodyPr/>
          <a:lstStyle/>
          <a:p>
            <a:pPr marL="0" indent="0" fontAlgn="base">
              <a:buNone/>
            </a:pPr>
            <a:r>
              <a:rPr lang="en-GB" sz="2800" b="1" dirty="0">
                <a:latin typeface="Arial" panose="020B0604020202020204" pitchFamily="34" charset="0"/>
                <a:cs typeface="Arial" panose="020B0604020202020204" pitchFamily="34" charset="0"/>
              </a:rPr>
              <a:t>We asked you</a:t>
            </a:r>
            <a:r>
              <a:rPr lang="en-GB" sz="2800" dirty="0">
                <a:latin typeface="Arial" panose="020B0604020202020204" pitchFamily="34" charset="0"/>
                <a:cs typeface="Arial" panose="020B0604020202020204" pitchFamily="34" charset="0"/>
              </a:rPr>
              <a:t> about your experience of using wheelchair services. </a:t>
            </a:r>
            <a:r>
              <a:rPr lang="en-GB" sz="2800" b="1" dirty="0">
                <a:latin typeface="Arial" panose="020B0604020202020204" pitchFamily="34" charset="0"/>
                <a:cs typeface="Arial" panose="020B0604020202020204" pitchFamily="34" charset="0"/>
              </a:rPr>
              <a:t>You told us</a:t>
            </a:r>
            <a:r>
              <a:rPr lang="en-GB" sz="2800" dirty="0">
                <a:latin typeface="Arial" panose="020B0604020202020204" pitchFamily="34" charset="0"/>
                <a:cs typeface="Arial" panose="020B0604020202020204" pitchFamily="34" charset="0"/>
              </a:rPr>
              <a:t> the service needed to be improved. </a:t>
            </a:r>
            <a:r>
              <a:rPr lang="en-GB" sz="2800" b="1" dirty="0">
                <a:latin typeface="Arial" panose="020B0604020202020204" pitchFamily="34" charset="0"/>
                <a:cs typeface="Arial" panose="020B0604020202020204" pitchFamily="34" charset="0"/>
              </a:rPr>
              <a:t>We worked with</a:t>
            </a:r>
            <a:r>
              <a:rPr lang="en-GB" sz="2800" dirty="0">
                <a:latin typeface="Arial" panose="020B0604020202020204" pitchFamily="34" charset="0"/>
                <a:cs typeface="Arial" panose="020B0604020202020204" pitchFamily="34" charset="0"/>
              </a:rPr>
              <a:t> services users, carers, voluntary sector and stakeholders to develop a new service. We set up a service user group to help us during the procurement to appoint a new provider.</a:t>
            </a:r>
          </a:p>
          <a:p>
            <a:pPr marL="0" indent="0" fontAlgn="base">
              <a:buNone/>
            </a:pPr>
            <a:r>
              <a:rPr lang="en-GB" sz="2800" dirty="0">
                <a:latin typeface="Arial" panose="020B0604020202020204" pitchFamily="34" charset="0"/>
                <a:cs typeface="Arial" panose="020B0604020202020204" pitchFamily="34" charset="0"/>
                <a:hlinkClick r:id="rId2"/>
              </a:rPr>
              <a:t>https://youtu.be/cqourbFooRg</a:t>
            </a:r>
            <a:endParaRPr lang="en-GB" sz="28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221088"/>
            <a:ext cx="2264841" cy="214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63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6624736" cy="954360"/>
          </a:xfrm>
        </p:spPr>
        <p:txBody>
          <a:bodyPr>
            <a:noAutofit/>
          </a:bodyPr>
          <a:lstStyle/>
          <a:p>
            <a:r>
              <a:rPr lang="en-GB" sz="3600" b="1" dirty="0"/>
              <a:t>Governing Body Patient Stories</a:t>
            </a:r>
            <a:endParaRPr lang="en-GB" sz="3600" dirty="0"/>
          </a:p>
        </p:txBody>
      </p:sp>
      <p:sp>
        <p:nvSpPr>
          <p:cNvPr id="3" name="Content Placeholder 2"/>
          <p:cNvSpPr>
            <a:spLocks noGrp="1"/>
          </p:cNvSpPr>
          <p:nvPr>
            <p:ph idx="1"/>
          </p:nvPr>
        </p:nvSpPr>
        <p:spPr/>
        <p:txBody>
          <a:bodyPr>
            <a:normAutofit fontScale="92500"/>
          </a:bodyPr>
          <a:lstStyle/>
          <a:p>
            <a:pPr marL="0" indent="0">
              <a:buNone/>
            </a:pPr>
            <a:r>
              <a:rPr lang="en-GB" sz="3200" dirty="0">
                <a:latin typeface="Arial" panose="020B0604020202020204" pitchFamily="34" charset="0"/>
                <a:cs typeface="Arial" panose="020B0604020202020204" pitchFamily="34" charset="0"/>
              </a:rPr>
              <a:t>Patient stories are shared at Governing Body meetings. Hearing about their experience means we don’t lose sight of what we are doing and understand that our decisions affect real people. This year the Governing Body heard about the experience of being sectioned, recovery, hopeful families and fitness, older people’s experience of health and care services and mental health in the workplace</a:t>
            </a:r>
            <a:r>
              <a:rPr lang="en-GB" dirty="0">
                <a:latin typeface="Arial" panose="020B060402020202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2458230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GB" sz="4800" b="1" dirty="0">
                <a:latin typeface="Arial" panose="020B0604020202020204" pitchFamily="34" charset="0"/>
                <a:cs typeface="Arial" panose="020B0604020202020204" pitchFamily="34" charset="0"/>
              </a:rPr>
              <a:t>Providers</a:t>
            </a:r>
          </a:p>
        </p:txBody>
      </p:sp>
      <p:sp>
        <p:nvSpPr>
          <p:cNvPr id="3" name="Content Placeholder 2"/>
          <p:cNvSpPr>
            <a:spLocks noGrp="1"/>
          </p:cNvSpPr>
          <p:nvPr>
            <p:ph idx="1"/>
          </p:nvPr>
        </p:nvSpPr>
        <p:spPr>
          <a:xfrm>
            <a:off x="467544" y="1484784"/>
            <a:ext cx="8229600" cy="4886003"/>
          </a:xfrm>
        </p:spPr>
        <p:txBody>
          <a:bodyPr>
            <a:noAutofit/>
          </a:bodyPr>
          <a:lstStyle/>
          <a:p>
            <a:pPr marL="0" indent="0">
              <a:buNone/>
            </a:pPr>
            <a:r>
              <a:rPr lang="en-GB" sz="2800" dirty="0">
                <a:latin typeface="Arial" panose="020B0604020202020204" pitchFamily="34" charset="0"/>
                <a:cs typeface="Arial" panose="020B0604020202020204" pitchFamily="34" charset="0"/>
              </a:rPr>
              <a:t>The CCG work with our providers to make sure the equality agenda is delivered where its most needed; in interactions with patients and carers.</a:t>
            </a:r>
          </a:p>
          <a:p>
            <a:pPr marL="0" indent="0">
              <a:buNone/>
            </a:pPr>
            <a:endParaRPr lang="en-GB" sz="2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Each provider is directly supported by a member of the equality team. We support them and monitor equality progress through our meetings.  </a:t>
            </a:r>
          </a:p>
          <a:p>
            <a:pPr marL="0" indent="0">
              <a:buNone/>
            </a:pPr>
            <a:endParaRPr lang="en-GB" sz="6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Our providers have similar equality obligations and their progress is detailed below. </a:t>
            </a:r>
          </a:p>
        </p:txBody>
      </p:sp>
    </p:spTree>
    <p:extLst>
      <p:ext uri="{BB962C8B-B14F-4D97-AF65-F5344CB8AC3E}">
        <p14:creationId xmlns:p14="http://schemas.microsoft.com/office/powerpoint/2010/main" val="1220324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858" y="1412777"/>
            <a:ext cx="8229600" cy="4175434"/>
          </a:xfrm>
        </p:spPr>
        <p:txBody>
          <a:bodyPr>
            <a:normAutofit/>
          </a:bodyPr>
          <a:lstStyle/>
          <a:p>
            <a:pPr fontAlgn="t"/>
            <a:endParaRPr lang="en-GB" sz="2800" b="1" dirty="0">
              <a:hlinkClick r:id="rId2"/>
            </a:endParaRPr>
          </a:p>
          <a:p>
            <a:pPr fontAlgn="t"/>
            <a:r>
              <a:rPr lang="en-GB" sz="2800" b="1" dirty="0">
                <a:hlinkClick r:id="rId2"/>
              </a:rPr>
              <a:t>PSED </a:t>
            </a:r>
            <a:endParaRPr lang="en-GB" sz="2800" b="1" dirty="0"/>
          </a:p>
          <a:p>
            <a:pPr fontAlgn="t"/>
            <a:r>
              <a:rPr lang="en-GB" sz="2800" b="1" dirty="0">
                <a:hlinkClick r:id="rId3"/>
              </a:rPr>
              <a:t>EDS2</a:t>
            </a:r>
            <a:r>
              <a:rPr lang="en-GB" sz="2800" b="1" dirty="0"/>
              <a:t> </a:t>
            </a:r>
            <a:r>
              <a:rPr lang="en-GB" sz="2800" dirty="0"/>
              <a:t>- </a:t>
            </a:r>
            <a:r>
              <a:rPr lang="en-GB" sz="2000" dirty="0" err="1"/>
              <a:t>pg</a:t>
            </a:r>
            <a:r>
              <a:rPr lang="en-GB" sz="2000" dirty="0"/>
              <a:t> 89</a:t>
            </a:r>
          </a:p>
          <a:p>
            <a:pPr fontAlgn="t"/>
            <a:r>
              <a:rPr lang="en-GB" sz="2800" b="1" dirty="0">
                <a:hlinkClick r:id="rId4"/>
              </a:rPr>
              <a:t>Equality Objectives</a:t>
            </a:r>
            <a:r>
              <a:rPr lang="en-GB" sz="2800" b="1" dirty="0"/>
              <a:t> </a:t>
            </a:r>
            <a:r>
              <a:rPr lang="en-GB" sz="2000" dirty="0" err="1"/>
              <a:t>pg</a:t>
            </a:r>
            <a:r>
              <a:rPr lang="en-GB" sz="2000" dirty="0"/>
              <a:t> 83</a:t>
            </a:r>
          </a:p>
          <a:p>
            <a:pPr fontAlgn="t"/>
            <a:r>
              <a:rPr lang="en-GB" sz="2800" b="1" dirty="0">
                <a:hlinkClick r:id="rId5"/>
              </a:rPr>
              <a:t>WRES</a:t>
            </a:r>
            <a:endParaRPr lang="en-GB" sz="2800" b="1" dirty="0"/>
          </a:p>
          <a:p>
            <a:pPr fontAlgn="t"/>
            <a:r>
              <a:rPr lang="en-GB" sz="2800" b="1" dirty="0">
                <a:hlinkClick r:id="rId6"/>
              </a:rPr>
              <a:t>WDES</a:t>
            </a:r>
            <a:r>
              <a:rPr lang="en-GB" sz="2800" b="1" dirty="0"/>
              <a:t> </a:t>
            </a:r>
          </a:p>
          <a:p>
            <a:pPr fontAlgn="t"/>
            <a:r>
              <a:rPr lang="en-GB" sz="2800" b="1" dirty="0">
                <a:hlinkClick r:id="rId7"/>
              </a:rPr>
              <a:t>Gender pay gap</a:t>
            </a:r>
            <a:endParaRPr lang="en-GB" sz="2800" dirty="0"/>
          </a:p>
          <a:p>
            <a:pPr marL="0" indent="0" fontAlgn="t">
              <a:buNone/>
            </a:pPr>
            <a:endParaRPr lang="en-GB" sz="1600" dirty="0"/>
          </a:p>
          <a:p>
            <a:pPr marL="0" indent="0">
              <a:buNone/>
            </a:pPr>
            <a:endParaRPr lang="en-GB" dirty="0"/>
          </a:p>
        </p:txBody>
      </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2757" t="22619" r="51530" b="21627"/>
          <a:stretch/>
        </p:blipFill>
        <p:spPr bwMode="auto">
          <a:xfrm>
            <a:off x="4572000" y="3582100"/>
            <a:ext cx="3816424" cy="3087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Autofit/>
          </a:bodyPr>
          <a:lstStyle/>
          <a:p>
            <a:pPr algn="l"/>
            <a:r>
              <a:rPr lang="en-GB" sz="3200" b="1" dirty="0">
                <a:latin typeface="Arial" panose="020B0604020202020204" pitchFamily="34" charset="0"/>
                <a:cs typeface="Arial" panose="020B0604020202020204" pitchFamily="34" charset="0"/>
              </a:rPr>
              <a:t>Calderdale and Huddersfield Foundation Trust </a:t>
            </a:r>
          </a:p>
        </p:txBody>
      </p:sp>
      <p:pic>
        <p:nvPicPr>
          <p:cNvPr id="102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16510" t="14088" r="38758" b="27778"/>
          <a:stretch/>
        </p:blipFill>
        <p:spPr bwMode="auto">
          <a:xfrm>
            <a:off x="4788024" y="1052736"/>
            <a:ext cx="3827733" cy="2434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226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South West Yorkshire Partnership Foundation Trust</a:t>
            </a:r>
          </a:p>
        </p:txBody>
      </p:sp>
      <p:sp>
        <p:nvSpPr>
          <p:cNvPr id="3" name="Content Placeholder 2"/>
          <p:cNvSpPr>
            <a:spLocks noGrp="1"/>
          </p:cNvSpPr>
          <p:nvPr>
            <p:ph idx="1"/>
          </p:nvPr>
        </p:nvSpPr>
        <p:spPr>
          <a:xfrm>
            <a:off x="251520" y="1268760"/>
            <a:ext cx="8416844" cy="4277071"/>
          </a:xfrm>
        </p:spPr>
        <p:txBody>
          <a:bodyPr/>
          <a:lstStyle/>
          <a:p>
            <a:r>
              <a:rPr lang="en-GB" sz="2800" dirty="0"/>
              <a:t>PSED – </a:t>
            </a:r>
            <a:r>
              <a:rPr lang="en-GB" sz="2800" dirty="0">
                <a:hlinkClick r:id="rId2"/>
              </a:rPr>
              <a:t>workforce report </a:t>
            </a:r>
            <a:endParaRPr lang="en-GB" sz="2800" dirty="0"/>
          </a:p>
          <a:p>
            <a:r>
              <a:rPr lang="en-GB" sz="2800" dirty="0"/>
              <a:t>EDS2 – </a:t>
            </a:r>
            <a:r>
              <a:rPr lang="en-GB" sz="2800" dirty="0">
                <a:hlinkClick r:id="rId3"/>
              </a:rPr>
              <a:t>report</a:t>
            </a:r>
            <a:r>
              <a:rPr lang="en-GB" sz="2800" dirty="0"/>
              <a:t> and </a:t>
            </a:r>
            <a:r>
              <a:rPr lang="en-GB" sz="2800" dirty="0">
                <a:hlinkClick r:id="rId3"/>
              </a:rPr>
              <a:t>internal goals </a:t>
            </a:r>
            <a:endParaRPr lang="en-GB" sz="2800" dirty="0"/>
          </a:p>
          <a:p>
            <a:r>
              <a:rPr lang="en-GB" sz="2800" dirty="0"/>
              <a:t>WRES – </a:t>
            </a:r>
            <a:r>
              <a:rPr lang="en-GB" sz="2800" dirty="0">
                <a:hlinkClick r:id="rId4"/>
              </a:rPr>
              <a:t>report </a:t>
            </a:r>
            <a:r>
              <a:rPr lang="en-GB" sz="2800" dirty="0"/>
              <a:t>and </a:t>
            </a:r>
            <a:r>
              <a:rPr lang="en-GB" sz="2800" dirty="0">
                <a:hlinkClick r:id="rId5"/>
              </a:rPr>
              <a:t>action plan </a:t>
            </a:r>
            <a:endParaRPr lang="en-GB" sz="2800" dirty="0"/>
          </a:p>
          <a:p>
            <a:r>
              <a:rPr lang="en-GB" sz="2800" dirty="0"/>
              <a:t>WDES – </a:t>
            </a:r>
            <a:r>
              <a:rPr lang="en-GB" sz="2800" dirty="0">
                <a:hlinkClick r:id="rId6"/>
              </a:rPr>
              <a:t>report </a:t>
            </a:r>
            <a:r>
              <a:rPr lang="en-GB" sz="2800" dirty="0"/>
              <a:t>and </a:t>
            </a:r>
            <a:r>
              <a:rPr lang="en-GB" sz="2800" dirty="0">
                <a:hlinkClick r:id="rId7"/>
              </a:rPr>
              <a:t>action plan </a:t>
            </a:r>
            <a:endParaRPr lang="en-GB" sz="2800" dirty="0"/>
          </a:p>
          <a:p>
            <a:r>
              <a:rPr lang="en-GB" sz="2800" dirty="0"/>
              <a:t>Equality Objectives – listed in </a:t>
            </a:r>
            <a:r>
              <a:rPr lang="en-GB" sz="2800" dirty="0">
                <a:hlinkClick r:id="rId8"/>
              </a:rPr>
              <a:t>Annual Report </a:t>
            </a:r>
            <a:r>
              <a:rPr lang="en-GB" sz="2800" dirty="0" err="1"/>
              <a:t>pg</a:t>
            </a:r>
            <a:r>
              <a:rPr lang="en-GB" sz="2800" dirty="0"/>
              <a:t> 33</a:t>
            </a:r>
          </a:p>
          <a:p>
            <a:r>
              <a:rPr lang="en-GB" sz="2800" dirty="0">
                <a:hlinkClick r:id="rId9"/>
              </a:rPr>
              <a:t>Gender pay gap </a:t>
            </a:r>
            <a:r>
              <a:rPr lang="en-GB" sz="2000" dirty="0"/>
              <a:t>includes other equality characteristics (ethnicity and disability) </a:t>
            </a:r>
          </a:p>
          <a:p>
            <a:r>
              <a:rPr lang="en-GB" sz="2800" dirty="0">
                <a:hlinkClick r:id="rId10"/>
              </a:rPr>
              <a:t>Strategy </a:t>
            </a:r>
            <a:endParaRPr lang="en-GB" sz="2800" dirty="0"/>
          </a:p>
          <a:p>
            <a:endParaRPr lang="en-GB" dirty="0"/>
          </a:p>
        </p:txBody>
      </p:sp>
      <p:pic>
        <p:nvPicPr>
          <p:cNvPr id="307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2040" y="4346690"/>
            <a:ext cx="2916361" cy="219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10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634082"/>
          </a:xfrm>
        </p:spPr>
        <p:txBody>
          <a:bodyPr>
            <a:normAutofit fontScale="90000"/>
          </a:bodyPr>
          <a:lstStyle/>
          <a:p>
            <a:r>
              <a:rPr lang="en-GB" sz="4000" dirty="0"/>
              <a:t>Yorkshire Ambulance Service</a:t>
            </a:r>
            <a:br>
              <a:rPr lang="en-GB" dirty="0"/>
            </a:br>
            <a:endParaRPr lang="en-GB" dirty="0"/>
          </a:p>
        </p:txBody>
      </p:sp>
      <p:sp>
        <p:nvSpPr>
          <p:cNvPr id="3" name="Content Placeholder 2"/>
          <p:cNvSpPr>
            <a:spLocks noGrp="1"/>
          </p:cNvSpPr>
          <p:nvPr>
            <p:ph idx="1"/>
          </p:nvPr>
        </p:nvSpPr>
        <p:spPr>
          <a:xfrm>
            <a:off x="442686" y="1394618"/>
            <a:ext cx="8229600" cy="4525963"/>
          </a:xfrm>
        </p:spPr>
        <p:txBody>
          <a:bodyPr>
            <a:normAutofit/>
          </a:bodyPr>
          <a:lstStyle/>
          <a:p>
            <a:r>
              <a:rPr lang="en-GB" sz="3600" dirty="0"/>
              <a:t>PSED – </a:t>
            </a:r>
            <a:r>
              <a:rPr lang="en-GB" sz="3600" dirty="0">
                <a:hlinkClick r:id="rId2"/>
              </a:rPr>
              <a:t>workforce report </a:t>
            </a:r>
            <a:endParaRPr lang="en-GB" sz="3600" dirty="0"/>
          </a:p>
          <a:p>
            <a:r>
              <a:rPr lang="en-GB" sz="3600" dirty="0">
                <a:hlinkClick r:id="rId3"/>
              </a:rPr>
              <a:t>WRES</a:t>
            </a:r>
            <a:endParaRPr lang="en-GB" sz="3600" dirty="0"/>
          </a:p>
          <a:p>
            <a:r>
              <a:rPr lang="en-GB" sz="3600" dirty="0"/>
              <a:t>WDES – </a:t>
            </a:r>
            <a:r>
              <a:rPr lang="en-GB" sz="3600" dirty="0">
                <a:hlinkClick r:id="rId4"/>
              </a:rPr>
              <a:t>action plan</a:t>
            </a:r>
            <a:endParaRPr lang="en-GB" sz="3600" dirty="0"/>
          </a:p>
          <a:p>
            <a:r>
              <a:rPr lang="en-GB" sz="3600" dirty="0"/>
              <a:t>Equality Objectives – embedded in </a:t>
            </a:r>
            <a:r>
              <a:rPr lang="en-GB" sz="3600" dirty="0">
                <a:hlinkClick r:id="rId5"/>
              </a:rPr>
              <a:t>strategy</a:t>
            </a:r>
            <a:r>
              <a:rPr lang="en-GB" sz="3600" dirty="0"/>
              <a:t> </a:t>
            </a:r>
            <a:r>
              <a:rPr lang="en-GB" sz="3600" dirty="0" err="1"/>
              <a:t>pg</a:t>
            </a:r>
            <a:r>
              <a:rPr lang="en-GB" sz="3600" dirty="0"/>
              <a:t> 20 </a:t>
            </a:r>
          </a:p>
          <a:p>
            <a:r>
              <a:rPr lang="en-GB" sz="3600" dirty="0">
                <a:hlinkClick r:id="rId5"/>
              </a:rPr>
              <a:t>Strategy </a:t>
            </a:r>
            <a:endParaRPr lang="en-GB" sz="3600" dirty="0"/>
          </a:p>
          <a:p>
            <a:r>
              <a:rPr lang="en-GB" sz="3600" dirty="0">
                <a:hlinkClick r:id="rId6"/>
              </a:rPr>
              <a:t>Gender pay gap </a:t>
            </a:r>
            <a:endParaRPr lang="en-GB" sz="3600" dirty="0"/>
          </a:p>
        </p:txBody>
      </p:sp>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5028" t="50000" r="34295" b="16270"/>
          <a:stretch/>
        </p:blipFill>
        <p:spPr bwMode="auto">
          <a:xfrm>
            <a:off x="4557486" y="3657600"/>
            <a:ext cx="3991428" cy="2467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772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229600" cy="1714202"/>
          </a:xfrm>
        </p:spPr>
        <p:txBody>
          <a:bodyPr>
            <a:normAutofit/>
          </a:bodyPr>
          <a:lstStyle/>
          <a:p>
            <a:r>
              <a:rPr lang="en-GB" sz="3200" b="1" dirty="0">
                <a:effectLst/>
                <a:latin typeface="Arial" panose="020B0604020202020204" pitchFamily="34" charset="0"/>
                <a:cs typeface="Arial" panose="020B0604020202020204" pitchFamily="34" charset="0"/>
              </a:rPr>
              <a:t>Population Profile, Demographic Data and Health Inequalities </a:t>
            </a:r>
            <a:br>
              <a:rPr lang="en-GB" dirty="0">
                <a:effectLst/>
                <a:latin typeface="Arial"/>
                <a:ea typeface="Calibri"/>
                <a:cs typeface="Times New Roman"/>
              </a:rPr>
            </a:br>
            <a:endParaRPr lang="en-GB" dirty="0"/>
          </a:p>
        </p:txBody>
      </p:sp>
      <p:sp>
        <p:nvSpPr>
          <p:cNvPr id="3" name="Content Placeholder 2"/>
          <p:cNvSpPr>
            <a:spLocks noGrp="1"/>
          </p:cNvSpPr>
          <p:nvPr>
            <p:ph idx="1"/>
          </p:nvPr>
        </p:nvSpPr>
        <p:spPr/>
        <p:txBody>
          <a:bodyPr>
            <a:normAutofit/>
          </a:bodyPr>
          <a:lstStyle/>
          <a:p>
            <a:pPr lvl="0"/>
            <a:r>
              <a:rPr lang="en-GB" sz="3600" u="sng" dirty="0">
                <a:hlinkClick r:id="rId2"/>
              </a:rPr>
              <a:t>Calderdale Public Health Report 2017/8</a:t>
            </a:r>
            <a:r>
              <a:rPr lang="en-GB" sz="3600" dirty="0">
                <a:hlinkClick r:id="rId2"/>
              </a:rPr>
              <a:t> </a:t>
            </a:r>
            <a:endParaRPr lang="en-GB" sz="3600" dirty="0"/>
          </a:p>
          <a:p>
            <a:pPr lvl="0"/>
            <a:r>
              <a:rPr lang="en-GB" sz="3600" u="sng" dirty="0">
                <a:hlinkClick r:id="rId3"/>
              </a:rPr>
              <a:t>Joint Strategic Needs Assessment (JSNA) </a:t>
            </a:r>
            <a:endParaRPr lang="en-GB" sz="3600" dirty="0"/>
          </a:p>
          <a:p>
            <a:pPr lvl="0"/>
            <a:r>
              <a:rPr lang="en-GB" sz="3600" u="sng" dirty="0">
                <a:hlinkClick r:id="rId4"/>
              </a:rPr>
              <a:t>Calderdale Health Profile </a:t>
            </a:r>
            <a:endParaRPr lang="en-GB" sz="3600" u="sng" dirty="0"/>
          </a:p>
          <a:p>
            <a:pPr lvl="0"/>
            <a:r>
              <a:rPr lang="en-GB" sz="3600" u="sng" dirty="0">
                <a:hlinkClick r:id="rId5"/>
              </a:rPr>
              <a:t>Calderdale Demographics</a:t>
            </a:r>
            <a:endParaRPr lang="en-GB" sz="3600" u="sng" dirty="0"/>
          </a:p>
          <a:p>
            <a:pPr lvl="0"/>
            <a:r>
              <a:rPr lang="en-GB" sz="3600" u="sng" dirty="0">
                <a:hlinkClick r:id="rId6"/>
              </a:rPr>
              <a:t>Calderdale Overview </a:t>
            </a:r>
            <a:endParaRPr lang="en-GB" sz="3600" u="sng" dirty="0"/>
          </a:p>
          <a:p>
            <a:endParaRPr lang="en-GB" dirty="0"/>
          </a:p>
        </p:txBody>
      </p:sp>
    </p:spTree>
    <p:extLst>
      <p:ext uri="{BB962C8B-B14F-4D97-AF65-F5344CB8AC3E}">
        <p14:creationId xmlns:p14="http://schemas.microsoft.com/office/powerpoint/2010/main" val="412644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CCG Strategies and Plans </a:t>
            </a:r>
          </a:p>
        </p:txBody>
      </p:sp>
      <p:sp>
        <p:nvSpPr>
          <p:cNvPr id="3" name="Content Placeholder 2"/>
          <p:cNvSpPr>
            <a:spLocks noGrp="1"/>
          </p:cNvSpPr>
          <p:nvPr>
            <p:ph idx="1"/>
          </p:nvPr>
        </p:nvSpPr>
        <p:spPr/>
        <p:txBody>
          <a:bodyPr>
            <a:normAutofit/>
          </a:bodyPr>
          <a:lstStyle/>
          <a:p>
            <a:r>
              <a:rPr lang="en-GB" sz="3600" dirty="0">
                <a:hlinkClick r:id="rId2"/>
              </a:rPr>
              <a:t>Calderdale Operational Plan </a:t>
            </a:r>
          </a:p>
          <a:p>
            <a:r>
              <a:rPr lang="en-GB" sz="3600" dirty="0">
                <a:hlinkClick r:id="rId2"/>
              </a:rPr>
              <a:t>Calderdale Wellbeing Strategy 2019-24</a:t>
            </a:r>
            <a:endParaRPr lang="en-GB" sz="3600" dirty="0"/>
          </a:p>
          <a:p>
            <a:r>
              <a:rPr lang="en-GB" sz="3600" dirty="0">
                <a:hlinkClick r:id="rId3"/>
              </a:rPr>
              <a:t>Calderdale Operational Plan </a:t>
            </a:r>
            <a:endParaRPr lang="en-GB" sz="3600" dirty="0"/>
          </a:p>
        </p:txBody>
      </p:sp>
    </p:spTree>
    <p:extLst>
      <p:ext uri="{BB962C8B-B14F-4D97-AF65-F5344CB8AC3E}">
        <p14:creationId xmlns:p14="http://schemas.microsoft.com/office/powerpoint/2010/main" val="3105082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Next steps</a:t>
            </a:r>
          </a:p>
        </p:txBody>
      </p:sp>
      <p:sp>
        <p:nvSpPr>
          <p:cNvPr id="3" name="Content Placeholder 2"/>
          <p:cNvSpPr>
            <a:spLocks noGrp="1"/>
          </p:cNvSpPr>
          <p:nvPr>
            <p:ph idx="1"/>
          </p:nvPr>
        </p:nvSpPr>
        <p:spPr/>
        <p:txBody>
          <a:bodyPr>
            <a:normAutofit fontScale="92500" lnSpcReduction="10000"/>
          </a:bodyPr>
          <a:lstStyle/>
          <a:p>
            <a:r>
              <a:rPr lang="en-GB" dirty="0"/>
              <a:t>The CCGs will continue to deliver on the equality agenda and support providers.  We will;</a:t>
            </a:r>
          </a:p>
          <a:p>
            <a:pPr marL="342900" lvl="0" indent="-342900">
              <a:buFont typeface="Arial" panose="020B0604020202020204" pitchFamily="34" charset="0"/>
              <a:buChar char="•"/>
            </a:pPr>
            <a:r>
              <a:rPr lang="en-GB" dirty="0"/>
              <a:t>Implement the EDS2, WRES and in 2021 the Workforce Disability Equality Standard</a:t>
            </a:r>
          </a:p>
          <a:p>
            <a:pPr marL="342900" lvl="0" indent="-342900">
              <a:buFont typeface="Arial" panose="020B0604020202020204" pitchFamily="34" charset="0"/>
              <a:buChar char="•"/>
            </a:pPr>
            <a:r>
              <a:rPr lang="en-GB" dirty="0"/>
              <a:t>Continue to work with patients and the public to ensure their views are central to our work – through the Equality Health Panel and in our engagement and consultation activities</a:t>
            </a:r>
          </a:p>
          <a:p>
            <a:pPr marL="342900" lvl="0" indent="-342900">
              <a:buFont typeface="Arial" panose="020B0604020202020204" pitchFamily="34" charset="0"/>
              <a:buChar char="•"/>
            </a:pPr>
            <a:r>
              <a:rPr lang="en-GB" dirty="0"/>
              <a:t>We will ensure that the equality agenda is included in all relevant areas of the CCGs work</a:t>
            </a:r>
          </a:p>
          <a:p>
            <a:pPr marL="342900" lvl="0" indent="-342900">
              <a:buFont typeface="Arial" panose="020B0604020202020204" pitchFamily="34" charset="0"/>
              <a:buChar char="•"/>
            </a:pPr>
            <a:r>
              <a:rPr lang="en-GB" dirty="0"/>
              <a:t>Work with colleagues to ensure equality becomes intrinsic and embedded in our work</a:t>
            </a:r>
          </a:p>
          <a:p>
            <a:r>
              <a:rPr lang="en-GB" dirty="0"/>
              <a:t> </a:t>
            </a:r>
          </a:p>
          <a:p>
            <a:pPr marL="342900" lvl="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5993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latin typeface="Arial" panose="020B0604020202020204" pitchFamily="34" charset="0"/>
                <a:cs typeface="Arial" panose="020B0604020202020204" pitchFamily="34" charset="0"/>
              </a:rPr>
              <a:t>Annual Report</a:t>
            </a:r>
          </a:p>
        </p:txBody>
      </p:sp>
      <p:sp>
        <p:nvSpPr>
          <p:cNvPr id="3" name="Content Placeholder 2"/>
          <p:cNvSpPr>
            <a:spLocks noGrp="1"/>
          </p:cNvSpPr>
          <p:nvPr>
            <p:ph idx="1"/>
          </p:nvPr>
        </p:nvSpPr>
        <p:spPr/>
        <p:txBody>
          <a:bodyPr/>
          <a:lstStyle/>
          <a:p>
            <a:pPr marL="0" indent="0">
              <a:buNone/>
            </a:pPr>
            <a:r>
              <a:rPr lang="en-GB" sz="3600" dirty="0">
                <a:latin typeface="Arial" panose="020B0604020202020204" pitchFamily="34" charset="0"/>
                <a:cs typeface="Arial" panose="020B0604020202020204" pitchFamily="34" charset="0"/>
              </a:rPr>
              <a:t>This report provides an overview of the equality work undertaken by the CCG in the last year to demonstrate and provide assurance to the Governing Body and others that the CCG has discharged their statutory and legislative responsibilities for Equality. </a:t>
            </a:r>
          </a:p>
          <a:p>
            <a:endParaRPr lang="en-GB" dirty="0"/>
          </a:p>
        </p:txBody>
      </p:sp>
    </p:spTree>
    <p:extLst>
      <p:ext uri="{BB962C8B-B14F-4D97-AF65-F5344CB8AC3E}">
        <p14:creationId xmlns:p14="http://schemas.microsoft.com/office/powerpoint/2010/main" val="220987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latin typeface="Arial" panose="020B0604020202020204" pitchFamily="34" charset="0"/>
                <a:cs typeface="Arial" panose="020B0604020202020204" pitchFamily="34" charset="0"/>
              </a:rPr>
              <a:t>Equality Act 2010 and the Public Sector Equality Duty </a:t>
            </a:r>
          </a:p>
        </p:txBody>
      </p:sp>
      <p:sp>
        <p:nvSpPr>
          <p:cNvPr id="3" name="Content Placeholder 2"/>
          <p:cNvSpPr>
            <a:spLocks noGrp="1"/>
          </p:cNvSpPr>
          <p:nvPr>
            <p:ph idx="1"/>
          </p:nvPr>
        </p:nvSpPr>
        <p:spPr/>
        <p:txBody>
          <a:bodyPr>
            <a:normAutofit lnSpcReduction="10000"/>
          </a:bodyPr>
          <a:lstStyle/>
          <a:p>
            <a:pPr marL="0" indent="0">
              <a:buNone/>
            </a:pPr>
            <a:r>
              <a:rPr lang="en-GB" sz="3600" dirty="0">
                <a:latin typeface="Arial" panose="020B0604020202020204" pitchFamily="34" charset="0"/>
                <a:cs typeface="Arial" panose="020B0604020202020204" pitchFamily="34" charset="0"/>
              </a:rPr>
              <a:t>Publishing equality information and setting equality objectives demonstrate the Clinical Commissioning Groups (CCG) compliance with the Equality Act 2010 and meet the Public Sector Equality Duty. The duties are described; </a:t>
            </a:r>
            <a:r>
              <a:rPr lang="en-GB" sz="3600" dirty="0">
                <a:latin typeface="Arial" panose="020B0604020202020204" pitchFamily="34" charset="0"/>
                <a:cs typeface="Arial" panose="020B0604020202020204" pitchFamily="34" charset="0"/>
                <a:hlinkClick r:id="rId2"/>
              </a:rPr>
              <a:t>Equality Act</a:t>
            </a:r>
            <a:r>
              <a:rPr lang="en-GB" sz="3600" dirty="0">
                <a:latin typeface="Arial" panose="020B0604020202020204" pitchFamily="34" charset="0"/>
                <a:cs typeface="Arial" panose="020B0604020202020204" pitchFamily="34" charset="0"/>
              </a:rPr>
              <a:t> and </a:t>
            </a:r>
            <a:r>
              <a:rPr lang="en-GB" sz="3600" dirty="0">
                <a:latin typeface="Arial" panose="020B0604020202020204" pitchFamily="34" charset="0"/>
                <a:cs typeface="Arial" panose="020B0604020202020204" pitchFamily="34" charset="0"/>
                <a:hlinkClick r:id="rId3"/>
              </a:rPr>
              <a:t>Public Sector Equality Duty</a:t>
            </a:r>
            <a:r>
              <a:rPr lang="en-GB" sz="3600" dirty="0">
                <a:latin typeface="Arial" panose="020B0604020202020204" pitchFamily="34" charset="0"/>
                <a:cs typeface="Arial" panose="020B0604020202020204" pitchFamily="34" charset="0"/>
              </a:rPr>
              <a:t> </a:t>
            </a:r>
            <a:endParaRPr lang="en-GB" sz="3600" dirty="0">
              <a:effectLst/>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67023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4000" b="1" dirty="0"/>
              <a:t>Equality – how we deliver </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6183721"/>
              </p:ext>
            </p:extLst>
          </p:nvPr>
        </p:nvGraphicFramePr>
        <p:xfrm>
          <a:off x="611560" y="1340768"/>
          <a:ext cx="7848872" cy="5253212"/>
        </p:xfrm>
        <a:graphic>
          <a:graphicData uri="http://schemas.openxmlformats.org/drawingml/2006/table">
            <a:tbl>
              <a:tblPr firstRow="1" firstCol="1" bandRow="1">
                <a:tableStyleId>{5940675A-B579-460E-94D1-54222C63F5DA}</a:tableStyleId>
              </a:tblPr>
              <a:tblGrid>
                <a:gridCol w="1201361">
                  <a:extLst>
                    <a:ext uri="{9D8B030D-6E8A-4147-A177-3AD203B41FA5}">
                      <a16:colId xmlns:a16="http://schemas.microsoft.com/office/drawing/2014/main" val="20000"/>
                    </a:ext>
                  </a:extLst>
                </a:gridCol>
                <a:gridCol w="6647511">
                  <a:extLst>
                    <a:ext uri="{9D8B030D-6E8A-4147-A177-3AD203B41FA5}">
                      <a16:colId xmlns:a16="http://schemas.microsoft.com/office/drawing/2014/main" val="20001"/>
                    </a:ext>
                  </a:extLst>
                </a:gridCol>
              </a:tblGrid>
              <a:tr h="1152128">
                <a:tc>
                  <a:txBody>
                    <a:bodyPr/>
                    <a:lstStyle/>
                    <a:p>
                      <a:r>
                        <a:rPr lang="en-GB" dirty="0">
                          <a:latin typeface="Arial" panose="020B0604020202020204" pitchFamily="34" charset="0"/>
                          <a:cs typeface="Arial" panose="020B0604020202020204" pitchFamily="34" charset="0"/>
                          <a:hlinkClick r:id="rId2"/>
                        </a:rPr>
                        <a:t>Equality and Diversity Strategy</a:t>
                      </a:r>
                      <a:r>
                        <a:rPr lang="en-GB" dirty="0">
                          <a:latin typeface="Arial" panose="020B0604020202020204" pitchFamily="34" charset="0"/>
                          <a:cs typeface="Arial" panose="020B0604020202020204" pitchFamily="34" charset="0"/>
                        </a:rPr>
                        <a:t> </a:t>
                      </a:r>
                    </a:p>
                  </a:txBody>
                  <a:tcPr marL="32797" marR="32797" marT="0" marB="0"/>
                </a:tc>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Our strategy outlines our commitment and intentions to promote equality, tackle health inequalities and improve health outcomes for our local people and communities</a:t>
                      </a:r>
                      <a:endParaRPr lang="en-GB" sz="1800" dirty="0">
                        <a:effectLst/>
                        <a:latin typeface="Arial" panose="020B0604020202020204" pitchFamily="34" charset="0"/>
                        <a:ea typeface="Calibri"/>
                        <a:cs typeface="Arial" panose="020B0604020202020204" pitchFamily="34" charset="0"/>
                      </a:endParaRPr>
                    </a:p>
                  </a:txBody>
                  <a:tcPr marL="32797" marR="32797" marT="0" marB="0"/>
                </a:tc>
                <a:extLst>
                  <a:ext uri="{0D108BD9-81ED-4DB2-BD59-A6C34878D82A}">
                    <a16:rowId xmlns:a16="http://schemas.microsoft.com/office/drawing/2014/main" val="10000"/>
                  </a:ext>
                </a:extLst>
              </a:tr>
              <a:tr h="1026767">
                <a:tc>
                  <a:txBody>
                    <a:bodyPr/>
                    <a:lstStyle/>
                    <a:p>
                      <a:pPr>
                        <a:lnSpc>
                          <a:spcPct val="115000"/>
                        </a:lnSpc>
                        <a:spcAft>
                          <a:spcPts val="0"/>
                        </a:spcAft>
                      </a:pPr>
                      <a:r>
                        <a:rPr lang="en-GB" sz="1800" u="sng" dirty="0">
                          <a:effectLst/>
                          <a:latin typeface="Arial" panose="020B0604020202020204" pitchFamily="34" charset="0"/>
                          <a:cs typeface="Arial" panose="020B0604020202020204" pitchFamily="34" charset="0"/>
                          <a:hlinkClick r:id="rId3"/>
                        </a:rPr>
                        <a:t>Equality Delivery System</a:t>
                      </a:r>
                      <a:endParaRPr lang="en-GB" sz="1800" dirty="0">
                        <a:effectLst/>
                        <a:latin typeface="Arial" panose="020B0604020202020204" pitchFamily="34" charset="0"/>
                        <a:cs typeface="Arial" panose="020B0604020202020204" pitchFamily="34" charset="0"/>
                      </a:endParaRPr>
                    </a:p>
                    <a:p>
                      <a:pPr>
                        <a:lnSpc>
                          <a:spcPct val="115000"/>
                        </a:lnSpc>
                        <a:spcAft>
                          <a:spcPts val="0"/>
                        </a:spcAft>
                      </a:pPr>
                      <a:r>
                        <a:rPr lang="en-GB" sz="18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alibri"/>
                        <a:cs typeface="Arial" panose="020B0604020202020204" pitchFamily="34" charset="0"/>
                      </a:endParaRPr>
                    </a:p>
                  </a:txBody>
                  <a:tcPr marL="32797" marR="32797" marT="0" marB="0"/>
                </a:tc>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The Equality Delivery System (EDS2) is an NHS equality assurance framework designed to help NHS organisations improve the services we provide for our local communities, consider health inequalities in our local area and provide better working environments free of discrimination.  It is delivered in partnership with other NHS organisation and with public engagement. </a:t>
                      </a:r>
                      <a:endParaRPr lang="en-GB" sz="1800" dirty="0">
                        <a:effectLst/>
                        <a:latin typeface="Arial" panose="020B0604020202020204" pitchFamily="34" charset="0"/>
                        <a:ea typeface="Calibri"/>
                        <a:cs typeface="Arial" panose="020B0604020202020204" pitchFamily="34" charset="0"/>
                      </a:endParaRPr>
                    </a:p>
                  </a:txBody>
                  <a:tcPr marL="32797" marR="32797" marT="0" marB="0"/>
                </a:tc>
                <a:extLst>
                  <a:ext uri="{0D108BD9-81ED-4DB2-BD59-A6C34878D82A}">
                    <a16:rowId xmlns:a16="http://schemas.microsoft.com/office/drawing/2014/main" val="10001"/>
                  </a:ext>
                </a:extLst>
              </a:tr>
              <a:tr h="817863">
                <a:tc>
                  <a:txBody>
                    <a:bodyPr/>
                    <a:lstStyle/>
                    <a:p>
                      <a:pPr>
                        <a:lnSpc>
                          <a:spcPct val="115000"/>
                        </a:lnSpc>
                        <a:spcAft>
                          <a:spcPts val="0"/>
                        </a:spcAft>
                      </a:pPr>
                      <a:r>
                        <a:rPr lang="en-GB" sz="1800" u="sng" dirty="0">
                          <a:effectLst/>
                          <a:latin typeface="Arial" panose="020B0604020202020204" pitchFamily="34" charset="0"/>
                          <a:cs typeface="Arial" panose="020B0604020202020204" pitchFamily="34" charset="0"/>
                          <a:hlinkClick r:id="rId4"/>
                        </a:rPr>
                        <a:t>Equality objectives</a:t>
                      </a:r>
                      <a:endParaRPr lang="en-GB" sz="1800" dirty="0">
                        <a:effectLst/>
                        <a:latin typeface="Arial" panose="020B0604020202020204" pitchFamily="34" charset="0"/>
                        <a:cs typeface="Arial" panose="020B0604020202020204" pitchFamily="34" charset="0"/>
                      </a:endParaRPr>
                    </a:p>
                    <a:p>
                      <a:pPr>
                        <a:lnSpc>
                          <a:spcPct val="115000"/>
                        </a:lnSpc>
                        <a:spcAft>
                          <a:spcPts val="0"/>
                        </a:spcAft>
                      </a:pPr>
                      <a:r>
                        <a:rPr lang="en-GB" sz="18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alibri"/>
                        <a:cs typeface="Arial" panose="020B0604020202020204" pitchFamily="34" charset="0"/>
                      </a:endParaRPr>
                    </a:p>
                  </a:txBody>
                  <a:tcPr marL="32797" marR="32797" marT="0" marB="0"/>
                </a:tc>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Our equality objectives have been developed following involvement with the local voluntary, community and social enterprise sector, staff and public sector partners, including through the implementation of the EDS2. The objectives set out the three equality priorities that will be worked on over the next four years.</a:t>
                      </a:r>
                      <a:endParaRPr lang="en-GB" sz="1800" dirty="0">
                        <a:effectLst/>
                        <a:latin typeface="Arial" panose="020B0604020202020204" pitchFamily="34" charset="0"/>
                        <a:ea typeface="Calibri"/>
                        <a:cs typeface="Arial" panose="020B0604020202020204" pitchFamily="34" charset="0"/>
                      </a:endParaRPr>
                    </a:p>
                  </a:txBody>
                  <a:tcPr marL="32797" marR="32797"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22921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3600" b="1" dirty="0"/>
              <a:t>Equality – how we deliver </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6648426"/>
              </p:ext>
            </p:extLst>
          </p:nvPr>
        </p:nvGraphicFramePr>
        <p:xfrm>
          <a:off x="539552" y="1196752"/>
          <a:ext cx="8208912" cy="5047488"/>
        </p:xfrm>
        <a:graphic>
          <a:graphicData uri="http://schemas.openxmlformats.org/drawingml/2006/table">
            <a:tbl>
              <a:tblPr firstRow="1" firstCol="1" bandRow="1">
                <a:tableStyleId>{5940675A-B579-460E-94D1-54222C63F5DA}</a:tableStyleId>
              </a:tblPr>
              <a:tblGrid>
                <a:gridCol w="1431010">
                  <a:extLst>
                    <a:ext uri="{9D8B030D-6E8A-4147-A177-3AD203B41FA5}">
                      <a16:colId xmlns:a16="http://schemas.microsoft.com/office/drawing/2014/main" val="20000"/>
                    </a:ext>
                  </a:extLst>
                </a:gridCol>
                <a:gridCol w="6777902">
                  <a:extLst>
                    <a:ext uri="{9D8B030D-6E8A-4147-A177-3AD203B41FA5}">
                      <a16:colId xmlns:a16="http://schemas.microsoft.com/office/drawing/2014/main" val="20001"/>
                    </a:ext>
                  </a:extLst>
                </a:gridCol>
              </a:tblGrid>
              <a:tr h="608959">
                <a:tc>
                  <a:txBody>
                    <a:bodyPr/>
                    <a:lstStyle/>
                    <a:p>
                      <a:pPr>
                        <a:lnSpc>
                          <a:spcPct val="115000"/>
                        </a:lnSpc>
                        <a:spcAft>
                          <a:spcPts val="0"/>
                        </a:spcAft>
                      </a:pPr>
                      <a:r>
                        <a:rPr lang="en-GB" sz="1800" u="sng" dirty="0">
                          <a:effectLst/>
                          <a:latin typeface="Arial" panose="020B0604020202020204" pitchFamily="34" charset="0"/>
                          <a:cs typeface="Arial" panose="020B0604020202020204" pitchFamily="34" charset="0"/>
                          <a:hlinkClick r:id="rId2"/>
                        </a:rPr>
                        <a:t>WRES</a:t>
                      </a:r>
                      <a:r>
                        <a:rPr lang="en-GB" sz="18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alibri"/>
                        <a:cs typeface="Arial" panose="020B0604020202020204" pitchFamily="34" charset="0"/>
                      </a:endParaRPr>
                    </a:p>
                  </a:txBody>
                  <a:tcPr marL="32797" marR="32797" marT="0" marB="0"/>
                </a:tc>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The WRES requires NHS organisations to demonstrate progress against nine indicators of workforce equality for BME staff.  It was developed in recognition of the poorer experiences of BME staff in the NHS. </a:t>
                      </a:r>
                      <a:endParaRPr lang="en-GB" sz="1800" dirty="0">
                        <a:effectLst/>
                        <a:latin typeface="Arial" panose="020B0604020202020204" pitchFamily="34" charset="0"/>
                        <a:ea typeface="Calibri"/>
                        <a:cs typeface="Arial" panose="020B0604020202020204" pitchFamily="34" charset="0"/>
                      </a:endParaRPr>
                    </a:p>
                  </a:txBody>
                  <a:tcPr marL="32797" marR="32797" marT="0" marB="0"/>
                </a:tc>
                <a:extLst>
                  <a:ext uri="{0D108BD9-81ED-4DB2-BD59-A6C34878D82A}">
                    <a16:rowId xmlns:a16="http://schemas.microsoft.com/office/drawing/2014/main" val="10000"/>
                  </a:ext>
                </a:extLst>
              </a:tr>
              <a:tr h="608959">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hlinkClick r:id="rId3"/>
                        </a:rPr>
                        <a:t>Equality Health Panel </a:t>
                      </a:r>
                      <a:endParaRPr lang="en-GB" sz="1800" dirty="0">
                        <a:effectLst/>
                        <a:latin typeface="Arial" panose="020B0604020202020204" pitchFamily="34" charset="0"/>
                        <a:cs typeface="Arial" panose="020B0604020202020204" pitchFamily="34" charset="0"/>
                      </a:endParaRPr>
                    </a:p>
                  </a:txBody>
                  <a:tcPr marL="32797" marR="32797" marT="0" marB="0"/>
                </a:tc>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Our Equality Health Panel provides a regular opportunity for protected groups and their representatives to share their views, information and feedback with the CCG and providers in Calderdale.</a:t>
                      </a:r>
                      <a:endParaRPr lang="en-GB" sz="1800" dirty="0">
                        <a:effectLst/>
                        <a:latin typeface="Arial" panose="020B0604020202020204" pitchFamily="34" charset="0"/>
                        <a:ea typeface="Calibri"/>
                        <a:cs typeface="Arial" panose="020B0604020202020204" pitchFamily="34" charset="0"/>
                      </a:endParaRPr>
                    </a:p>
                  </a:txBody>
                  <a:tcPr marL="32797" marR="32797" marT="0" marB="0"/>
                </a:tc>
                <a:extLst>
                  <a:ext uri="{0D108BD9-81ED-4DB2-BD59-A6C34878D82A}">
                    <a16:rowId xmlns:a16="http://schemas.microsoft.com/office/drawing/2014/main" val="10001"/>
                  </a:ext>
                </a:extLst>
              </a:tr>
              <a:tr h="817863">
                <a:tc>
                  <a:txBody>
                    <a:bodyPr/>
                    <a:lstStyle/>
                    <a:p>
                      <a:pPr>
                        <a:lnSpc>
                          <a:spcPct val="115000"/>
                        </a:lnSpc>
                        <a:spcAft>
                          <a:spcPts val="0"/>
                        </a:spcAft>
                      </a:pPr>
                      <a:r>
                        <a:rPr lang="en-GB" sz="1800" u="sng" dirty="0">
                          <a:effectLst/>
                          <a:latin typeface="Arial" panose="020B0604020202020204" pitchFamily="34" charset="0"/>
                          <a:cs typeface="Arial" panose="020B0604020202020204" pitchFamily="34" charset="0"/>
                          <a:hlinkClick r:id="rId3"/>
                        </a:rPr>
                        <a:t>Accessible Information Standard</a:t>
                      </a:r>
                      <a:endParaRPr lang="en-GB" sz="1800" dirty="0">
                        <a:effectLst/>
                        <a:latin typeface="Arial" panose="020B0604020202020204" pitchFamily="34" charset="0"/>
                        <a:cs typeface="Arial" panose="020B0604020202020204" pitchFamily="34" charset="0"/>
                      </a:endParaRPr>
                    </a:p>
                    <a:p>
                      <a:pPr>
                        <a:lnSpc>
                          <a:spcPct val="115000"/>
                        </a:lnSpc>
                        <a:spcAft>
                          <a:spcPts val="0"/>
                        </a:spcAft>
                      </a:pPr>
                      <a:r>
                        <a:rPr lang="en-GB" sz="18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alibri"/>
                        <a:cs typeface="Arial" panose="020B0604020202020204" pitchFamily="34" charset="0"/>
                      </a:endParaRPr>
                    </a:p>
                  </a:txBody>
                  <a:tcPr marL="32797" marR="32797" marT="0" marB="0"/>
                </a:tc>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The ‘Accessible Information Standard’ establishes a framework so patients and service users (carers and parents) who have information or communication needs relating to a disability, impairment or sensory loss, receive accessible information and communication support when accessing NHS or adult social services.</a:t>
                      </a:r>
                      <a:endParaRPr lang="en-GB" sz="1800" dirty="0">
                        <a:effectLst/>
                        <a:latin typeface="Arial" panose="020B0604020202020204" pitchFamily="34" charset="0"/>
                        <a:ea typeface="Calibri"/>
                        <a:cs typeface="Arial" panose="020B0604020202020204" pitchFamily="34" charset="0"/>
                      </a:endParaRPr>
                    </a:p>
                  </a:txBody>
                  <a:tcPr marL="32797" marR="32797" marT="0" marB="0"/>
                </a:tc>
                <a:extLst>
                  <a:ext uri="{0D108BD9-81ED-4DB2-BD59-A6C34878D82A}">
                    <a16:rowId xmlns:a16="http://schemas.microsoft.com/office/drawing/2014/main" val="10002"/>
                  </a:ext>
                </a:extLst>
              </a:tr>
              <a:tr h="191151">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hlinkClick r:id="rId4"/>
                        </a:rPr>
                        <a:t>Accessibility</a:t>
                      </a:r>
                      <a:r>
                        <a:rPr lang="en-GB" sz="18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alibri"/>
                        <a:cs typeface="Arial" panose="020B0604020202020204" pitchFamily="34" charset="0"/>
                      </a:endParaRPr>
                    </a:p>
                  </a:txBody>
                  <a:tcPr marL="32797" marR="32797" marT="0" marB="0"/>
                </a:tc>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We work to</a:t>
                      </a:r>
                      <a:r>
                        <a:rPr lang="en-GB" sz="1800" baseline="0" dirty="0">
                          <a:effectLst/>
                          <a:latin typeface="Arial" panose="020B0604020202020204" pitchFamily="34" charset="0"/>
                          <a:cs typeface="Arial" panose="020B0604020202020204" pitchFamily="34" charset="0"/>
                        </a:rPr>
                        <a:t> make sure all the work we do is accessible and considers the needs of our communities and staff. </a:t>
                      </a:r>
                      <a:endParaRPr lang="en-GB" sz="1800" dirty="0">
                        <a:effectLst/>
                        <a:latin typeface="Arial" panose="020B0604020202020204" pitchFamily="34" charset="0"/>
                        <a:ea typeface="Calibri"/>
                        <a:cs typeface="Arial" panose="020B0604020202020204" pitchFamily="34" charset="0"/>
                      </a:endParaRPr>
                    </a:p>
                  </a:txBody>
                  <a:tcPr marL="32797" marR="32797"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47316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400" dirty="0"/>
              <a:t>Equality objectives</a:t>
            </a:r>
            <a:endParaRPr lang="en-GB" sz="4400" b="1" dirty="0"/>
          </a:p>
        </p:txBody>
      </p:sp>
      <p:sp>
        <p:nvSpPr>
          <p:cNvPr id="6" name="Content Placeholder 5"/>
          <p:cNvSpPr>
            <a:spLocks noGrp="1"/>
          </p:cNvSpPr>
          <p:nvPr>
            <p:ph idx="1"/>
          </p:nvPr>
        </p:nvSpPr>
        <p:spPr>
          <a:xfrm>
            <a:off x="251520" y="1196752"/>
            <a:ext cx="8416844" cy="4277071"/>
          </a:xfrm>
        </p:spPr>
        <p:txBody>
          <a:bodyPr>
            <a:normAutofit/>
          </a:bodyPr>
          <a:lstStyle/>
          <a:p>
            <a:r>
              <a:rPr lang="en-GB" dirty="0">
                <a:solidFill>
                  <a:srgbClr val="000000"/>
                </a:solidFill>
              </a:rPr>
              <a:t>Two of our objectives focused on improvements for </a:t>
            </a:r>
            <a:r>
              <a:rPr lang="en-GB" dirty="0">
                <a:solidFill>
                  <a:srgbClr val="000000"/>
                </a:solidFill>
                <a:hlinkClick r:id="rId2"/>
              </a:rPr>
              <a:t>LGBT+ people and young people</a:t>
            </a:r>
            <a:r>
              <a:rPr lang="en-GB" dirty="0">
                <a:solidFill>
                  <a:srgbClr val="000000"/>
                </a:solidFill>
              </a:rPr>
              <a:t>: accessing GP practices and services and improving and increasing our engagement with both groups. </a:t>
            </a:r>
            <a:endParaRPr lang="en-GB" b="1" dirty="0">
              <a:solidFill>
                <a:srgbClr val="000000"/>
              </a:solidFill>
            </a:endParaRPr>
          </a:p>
          <a:p>
            <a:r>
              <a:rPr lang="en-GB" dirty="0"/>
              <a:t>Views were sought from LGBT+ and other young people and a </a:t>
            </a:r>
            <a:r>
              <a:rPr lang="en-GB" dirty="0">
                <a:hlinkClick r:id="rId3"/>
              </a:rPr>
              <a:t>report</a:t>
            </a:r>
            <a:r>
              <a:rPr lang="en-GB" dirty="0"/>
              <a:t> published and 2 videos produced by LGBTQ young people </a:t>
            </a:r>
          </a:p>
          <a:p>
            <a:endParaRPr lang="en-GB" dirty="0"/>
          </a:p>
        </p:txBody>
      </p:sp>
      <p:pic>
        <p:nvPicPr>
          <p:cNvPr id="4" name="Picture 2">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715" t="27513" r="38809" b="26773"/>
          <a:stretch/>
        </p:blipFill>
        <p:spPr bwMode="auto">
          <a:xfrm>
            <a:off x="251520" y="4005064"/>
            <a:ext cx="3312368" cy="187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3645024"/>
            <a:ext cx="340836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88271" y="5205853"/>
            <a:ext cx="5040164" cy="1200329"/>
          </a:xfrm>
          <a:prstGeom prst="rect">
            <a:avLst/>
          </a:prstGeom>
        </p:spPr>
        <p:txBody>
          <a:bodyPr wrap="square">
            <a:spAutoFit/>
          </a:bodyPr>
          <a:lstStyle/>
          <a:p>
            <a:r>
              <a:rPr lang="en-GB" dirty="0">
                <a:hlinkClick r:id="rId4"/>
              </a:rPr>
              <a:t>https://www.youtube.com/watch?v=r0O75kXK0O4&amp;feature=youtu.be </a:t>
            </a:r>
            <a:endParaRPr lang="en-GB" dirty="0"/>
          </a:p>
          <a:p>
            <a:r>
              <a:rPr lang="en-GB" dirty="0">
                <a:latin typeface="Arial" panose="020B0604020202020204" pitchFamily="34" charset="0"/>
                <a:cs typeface="Arial" panose="020B0604020202020204" pitchFamily="34" charset="0"/>
              </a:rPr>
              <a:t>The video shows positive and negative examples of experiences at their GP</a:t>
            </a:r>
          </a:p>
        </p:txBody>
      </p:sp>
    </p:spTree>
    <p:extLst>
      <p:ext uri="{BB962C8B-B14F-4D97-AF65-F5344CB8AC3E}">
        <p14:creationId xmlns:p14="http://schemas.microsoft.com/office/powerpoint/2010/main" val="3997254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400" b="1" dirty="0">
                <a:latin typeface="Arial" panose="020B0604020202020204" pitchFamily="34" charset="0"/>
                <a:cs typeface="Arial" panose="020B0604020202020204" pitchFamily="34" charset="0"/>
              </a:rPr>
              <a:t>Workforce</a:t>
            </a:r>
          </a:p>
        </p:txBody>
      </p:sp>
      <p:sp>
        <p:nvSpPr>
          <p:cNvPr id="6" name="Content Placeholder 5"/>
          <p:cNvSpPr>
            <a:spLocks noGrp="1"/>
          </p:cNvSpPr>
          <p:nvPr>
            <p:ph idx="1"/>
          </p:nvPr>
        </p:nvSpPr>
        <p:spPr/>
        <p:txBody>
          <a:bodyPr>
            <a:normAutofit/>
          </a:bodyPr>
          <a:lstStyle/>
          <a:p>
            <a:pPr marL="0" indent="0">
              <a:buNone/>
            </a:pPr>
            <a:r>
              <a:rPr lang="en-GB" dirty="0">
                <a:latin typeface="Arial" panose="020B0604020202020204" pitchFamily="34" charset="0"/>
                <a:cs typeface="Arial" panose="020B0604020202020204" pitchFamily="34" charset="0"/>
              </a:rPr>
              <a:t>The workforce data referred to in this report has been taken from the electronic staff record (ESR). All records are available but staff do not have to provide information. The ESR system does not capture information on transgender staff.</a:t>
            </a:r>
          </a:p>
          <a:p>
            <a:pPr marL="0" indent="0">
              <a:buNone/>
            </a:pPr>
            <a:r>
              <a:rPr lang="en-GB" dirty="0">
                <a:latin typeface="Arial" panose="020B0604020202020204" pitchFamily="34" charset="0"/>
                <a:cs typeface="Arial" panose="020B0604020202020204" pitchFamily="34" charset="0"/>
              </a:rPr>
              <a:t>The small number of staff employed in the CCGs means there has to be caution when reporting on staff equality profiles to avoid publishing person identifiable information; identifying staff against their protected characteristics.  </a:t>
            </a:r>
          </a:p>
          <a:p>
            <a:pPr marL="0" indent="0">
              <a:buNone/>
            </a:pPr>
            <a:r>
              <a:rPr lang="en-GB" dirty="0">
                <a:latin typeface="Arial" panose="020B0604020202020204" pitchFamily="34" charset="0"/>
                <a:cs typeface="Arial" panose="020B0604020202020204" pitchFamily="34" charset="0"/>
              </a:rPr>
              <a:t>The workforce is summarised at the end of December 2019</a:t>
            </a:r>
          </a:p>
          <a:p>
            <a:endParaRPr lang="en-GB" dirty="0"/>
          </a:p>
        </p:txBody>
      </p:sp>
    </p:spTree>
    <p:extLst>
      <p:ext uri="{BB962C8B-B14F-4D97-AF65-F5344CB8AC3E}">
        <p14:creationId xmlns:p14="http://schemas.microsoft.com/office/powerpoint/2010/main" val="183659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Workforce headlines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9427644"/>
              </p:ext>
            </p:extLst>
          </p:nvPr>
        </p:nvGraphicFramePr>
        <p:xfrm>
          <a:off x="1043608" y="1340770"/>
          <a:ext cx="7056784" cy="4821110"/>
        </p:xfrm>
        <a:graphic>
          <a:graphicData uri="http://schemas.openxmlformats.org/drawingml/2006/table">
            <a:tbl>
              <a:tblPr firstRow="1" firstCol="1" bandRow="1">
                <a:tableStyleId>{9D7B26C5-4107-4FEC-AEDC-1716B250A1EF}</a:tableStyleId>
              </a:tblPr>
              <a:tblGrid>
                <a:gridCol w="3528392">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tblGrid>
              <a:tr h="576062">
                <a:tc>
                  <a:txBody>
                    <a:bodyPr/>
                    <a:lstStyle/>
                    <a:p>
                      <a:pPr>
                        <a:lnSpc>
                          <a:spcPct val="115000"/>
                        </a:lnSpc>
                        <a:spcAft>
                          <a:spcPts val="0"/>
                        </a:spcAft>
                      </a:pPr>
                      <a:r>
                        <a:rPr lang="en-GB" sz="1800" dirty="0">
                          <a:effectLst/>
                        </a:rPr>
                        <a:t> </a:t>
                      </a:r>
                      <a:endParaRPr lang="en-GB" sz="1800" dirty="0">
                        <a:effectLst/>
                        <a:latin typeface="Arial"/>
                        <a:ea typeface="Calibri"/>
                        <a:cs typeface="Times New Roman"/>
                      </a:endParaRPr>
                    </a:p>
                  </a:txBody>
                  <a:tcPr marL="68580" marR="68580" marT="0" marB="0"/>
                </a:tc>
                <a:tc>
                  <a:txBody>
                    <a:bodyPr/>
                    <a:lstStyle/>
                    <a:p>
                      <a:pPr>
                        <a:lnSpc>
                          <a:spcPct val="115000"/>
                        </a:lnSpc>
                        <a:spcAft>
                          <a:spcPts val="0"/>
                        </a:spcAft>
                      </a:pPr>
                      <a:r>
                        <a:rPr lang="en-GB" sz="1800" dirty="0">
                          <a:effectLst/>
                        </a:rPr>
                        <a:t> Staff</a:t>
                      </a:r>
                    </a:p>
                    <a:p>
                      <a:pPr>
                        <a:lnSpc>
                          <a:spcPct val="115000"/>
                        </a:lnSpc>
                        <a:spcAft>
                          <a:spcPts val="0"/>
                        </a:spcAft>
                      </a:pPr>
                      <a:r>
                        <a:rPr lang="en-GB" sz="1800" dirty="0">
                          <a:effectLst/>
                        </a:rPr>
                        <a:t> </a:t>
                      </a:r>
                      <a:endParaRPr lang="en-GB" sz="1800" dirty="0">
                        <a:effectLst/>
                        <a:latin typeface="Arial"/>
                        <a:ea typeface="Calibri"/>
                        <a:cs typeface="Times New Roman"/>
                      </a:endParaRPr>
                    </a:p>
                  </a:txBody>
                  <a:tcPr marL="68580" marR="68580" marT="0" marB="0"/>
                </a:tc>
                <a:extLst>
                  <a:ext uri="{0D108BD9-81ED-4DB2-BD59-A6C34878D82A}">
                    <a16:rowId xmlns:a16="http://schemas.microsoft.com/office/drawing/2014/main" val="10000"/>
                  </a:ext>
                </a:extLst>
              </a:tr>
              <a:tr h="318100">
                <a:tc>
                  <a:txBody>
                    <a:bodyPr/>
                    <a:lstStyle/>
                    <a:p>
                      <a:pPr>
                        <a:lnSpc>
                          <a:spcPct val="115000"/>
                        </a:lnSpc>
                        <a:spcAft>
                          <a:spcPts val="0"/>
                        </a:spcAft>
                      </a:pPr>
                      <a:r>
                        <a:rPr lang="en-GB" sz="1800" dirty="0">
                          <a:effectLst/>
                        </a:rPr>
                        <a:t>Disabled staff </a:t>
                      </a:r>
                      <a:endParaRPr lang="en-GB" sz="1800" dirty="0">
                        <a:solidFill>
                          <a:schemeClr val="tx1"/>
                        </a:solidFill>
                        <a:effectLst/>
                        <a:latin typeface="Arial"/>
                        <a:ea typeface="Calibri"/>
                        <a:cs typeface="Times New Roman"/>
                      </a:endParaRPr>
                    </a:p>
                  </a:txBody>
                  <a:tcPr marL="68580" marR="68580" marT="0" marB="0"/>
                </a:tc>
                <a:tc>
                  <a:txBody>
                    <a:bodyPr/>
                    <a:lstStyle/>
                    <a:p>
                      <a:pPr>
                        <a:lnSpc>
                          <a:spcPct val="115000"/>
                        </a:lnSpc>
                        <a:spcAft>
                          <a:spcPts val="0"/>
                        </a:spcAft>
                      </a:pPr>
                      <a:r>
                        <a:rPr lang="en-GB" sz="1800" dirty="0">
                          <a:effectLst/>
                        </a:rPr>
                        <a:t>8.2%</a:t>
                      </a:r>
                      <a:endParaRPr lang="en-GB" sz="1800" dirty="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318100">
                <a:tc>
                  <a:txBody>
                    <a:bodyPr/>
                    <a:lstStyle/>
                    <a:p>
                      <a:pPr>
                        <a:lnSpc>
                          <a:spcPct val="115000"/>
                        </a:lnSpc>
                        <a:spcAft>
                          <a:spcPts val="0"/>
                        </a:spcAft>
                      </a:pPr>
                      <a:r>
                        <a:rPr lang="en-GB" sz="1800" dirty="0">
                          <a:effectLst/>
                        </a:rPr>
                        <a:t>Sex</a:t>
                      </a:r>
                      <a:endParaRPr lang="en-GB" sz="1800" dirty="0">
                        <a:solidFill>
                          <a:schemeClr val="tx1"/>
                        </a:solidFill>
                        <a:effectLst/>
                        <a:latin typeface="Arial"/>
                        <a:ea typeface="Calibri"/>
                        <a:cs typeface="Times New Roman"/>
                      </a:endParaRPr>
                    </a:p>
                  </a:txBody>
                  <a:tcPr marL="68580" marR="68580" marT="0" marB="0"/>
                </a:tc>
                <a:tc>
                  <a:txBody>
                    <a:bodyPr/>
                    <a:lstStyle/>
                    <a:p>
                      <a:pPr>
                        <a:lnSpc>
                          <a:spcPct val="115000"/>
                        </a:lnSpc>
                        <a:spcAft>
                          <a:spcPts val="0"/>
                        </a:spcAft>
                      </a:pPr>
                      <a:r>
                        <a:rPr lang="en-GB" sz="1800" dirty="0">
                          <a:effectLst/>
                        </a:rPr>
                        <a:t> </a:t>
                      </a:r>
                      <a:endParaRPr lang="en-GB" sz="1800" dirty="0">
                        <a:effectLst/>
                        <a:latin typeface="Arial"/>
                        <a:ea typeface="Calibri"/>
                        <a:cs typeface="Times New Roman"/>
                      </a:endParaRPr>
                    </a:p>
                  </a:txBody>
                  <a:tcPr marL="68580" marR="68580" marT="0" marB="0"/>
                </a:tc>
                <a:extLst>
                  <a:ext uri="{0D108BD9-81ED-4DB2-BD59-A6C34878D82A}">
                    <a16:rowId xmlns:a16="http://schemas.microsoft.com/office/drawing/2014/main" val="10002"/>
                  </a:ext>
                </a:extLst>
              </a:tr>
              <a:tr h="318100">
                <a:tc>
                  <a:txBody>
                    <a:bodyPr/>
                    <a:lstStyle/>
                    <a:p>
                      <a:pPr>
                        <a:lnSpc>
                          <a:spcPct val="115000"/>
                        </a:lnSpc>
                        <a:spcAft>
                          <a:spcPts val="0"/>
                        </a:spcAft>
                      </a:pPr>
                      <a:r>
                        <a:rPr lang="en-GB" sz="1800" b="0" dirty="0">
                          <a:effectLst/>
                        </a:rPr>
                        <a:t>Women </a:t>
                      </a:r>
                      <a:endParaRPr lang="en-GB" sz="1800" b="0" dirty="0">
                        <a:solidFill>
                          <a:schemeClr val="tx1"/>
                        </a:solidFill>
                        <a:effectLst/>
                        <a:latin typeface="Arial"/>
                        <a:ea typeface="Calibri"/>
                        <a:cs typeface="Times New Roman"/>
                      </a:endParaRPr>
                    </a:p>
                  </a:txBody>
                  <a:tcPr marL="68580" marR="68580" marT="0" marB="0"/>
                </a:tc>
                <a:tc>
                  <a:txBody>
                    <a:bodyPr/>
                    <a:lstStyle/>
                    <a:p>
                      <a:pPr>
                        <a:lnSpc>
                          <a:spcPct val="115000"/>
                        </a:lnSpc>
                        <a:spcAft>
                          <a:spcPts val="0"/>
                        </a:spcAft>
                      </a:pPr>
                      <a:r>
                        <a:rPr lang="en-GB" sz="1800" dirty="0">
                          <a:effectLst/>
                        </a:rPr>
                        <a:t>80%</a:t>
                      </a:r>
                      <a:endParaRPr lang="en-GB" sz="1800" dirty="0">
                        <a:effectLst/>
                        <a:latin typeface="Arial"/>
                        <a:ea typeface="Calibri"/>
                        <a:cs typeface="Times New Roman"/>
                      </a:endParaRPr>
                    </a:p>
                  </a:txBody>
                  <a:tcPr marL="68580" marR="68580" marT="0" marB="0"/>
                </a:tc>
                <a:extLst>
                  <a:ext uri="{0D108BD9-81ED-4DB2-BD59-A6C34878D82A}">
                    <a16:rowId xmlns:a16="http://schemas.microsoft.com/office/drawing/2014/main" val="10003"/>
                  </a:ext>
                </a:extLst>
              </a:tr>
              <a:tr h="318100">
                <a:tc>
                  <a:txBody>
                    <a:bodyPr/>
                    <a:lstStyle/>
                    <a:p>
                      <a:pPr>
                        <a:lnSpc>
                          <a:spcPct val="115000"/>
                        </a:lnSpc>
                        <a:spcAft>
                          <a:spcPts val="0"/>
                        </a:spcAft>
                      </a:pPr>
                      <a:r>
                        <a:rPr lang="en-GB" sz="1800" b="0" dirty="0">
                          <a:effectLst/>
                        </a:rPr>
                        <a:t>Men </a:t>
                      </a:r>
                      <a:endParaRPr lang="en-GB" sz="1800" b="0" dirty="0">
                        <a:solidFill>
                          <a:schemeClr val="tx1"/>
                        </a:solidFill>
                        <a:effectLst/>
                        <a:latin typeface="Arial"/>
                        <a:ea typeface="Calibri"/>
                        <a:cs typeface="Times New Roman"/>
                      </a:endParaRPr>
                    </a:p>
                  </a:txBody>
                  <a:tcPr marL="68580" marR="68580" marT="0" marB="0"/>
                </a:tc>
                <a:tc>
                  <a:txBody>
                    <a:bodyPr/>
                    <a:lstStyle/>
                    <a:p>
                      <a:pPr>
                        <a:lnSpc>
                          <a:spcPct val="115000"/>
                        </a:lnSpc>
                        <a:spcAft>
                          <a:spcPts val="0"/>
                        </a:spcAft>
                      </a:pPr>
                      <a:r>
                        <a:rPr lang="en-GB" sz="1800" dirty="0">
                          <a:effectLst/>
                        </a:rPr>
                        <a:t>20%</a:t>
                      </a:r>
                      <a:endParaRPr lang="en-GB" sz="1800" dirty="0">
                        <a:effectLst/>
                        <a:latin typeface="Arial"/>
                        <a:ea typeface="Calibri"/>
                        <a:cs typeface="Times New Roman"/>
                      </a:endParaRPr>
                    </a:p>
                  </a:txBody>
                  <a:tcPr marL="68580" marR="68580" marT="0" marB="0"/>
                </a:tc>
                <a:extLst>
                  <a:ext uri="{0D108BD9-81ED-4DB2-BD59-A6C34878D82A}">
                    <a16:rowId xmlns:a16="http://schemas.microsoft.com/office/drawing/2014/main" val="10004"/>
                  </a:ext>
                </a:extLst>
              </a:tr>
              <a:tr h="318100">
                <a:tc>
                  <a:txBody>
                    <a:bodyPr/>
                    <a:lstStyle/>
                    <a:p>
                      <a:pPr>
                        <a:lnSpc>
                          <a:spcPct val="115000"/>
                        </a:lnSpc>
                        <a:spcAft>
                          <a:spcPts val="0"/>
                        </a:spcAft>
                      </a:pPr>
                      <a:r>
                        <a:rPr lang="en-GB" sz="1800" dirty="0">
                          <a:effectLst/>
                        </a:rPr>
                        <a:t>Religion</a:t>
                      </a:r>
                      <a:endParaRPr lang="en-GB" sz="1800" dirty="0">
                        <a:solidFill>
                          <a:schemeClr val="tx1"/>
                        </a:solidFill>
                        <a:effectLst/>
                        <a:latin typeface="Arial"/>
                        <a:ea typeface="Calibri"/>
                        <a:cs typeface="Times New Roman"/>
                      </a:endParaRPr>
                    </a:p>
                  </a:txBody>
                  <a:tcPr marL="68580" marR="68580" marT="0" marB="0"/>
                </a:tc>
                <a:tc>
                  <a:txBody>
                    <a:bodyPr/>
                    <a:lstStyle/>
                    <a:p>
                      <a:pPr>
                        <a:lnSpc>
                          <a:spcPct val="115000"/>
                        </a:lnSpc>
                        <a:spcAft>
                          <a:spcPts val="0"/>
                        </a:spcAft>
                      </a:pPr>
                      <a:r>
                        <a:rPr lang="en-GB" sz="1800" dirty="0">
                          <a:effectLst/>
                        </a:rPr>
                        <a:t> </a:t>
                      </a:r>
                      <a:endParaRPr lang="en-GB" sz="1800" dirty="0">
                        <a:effectLst/>
                        <a:latin typeface="Arial"/>
                        <a:ea typeface="Calibri"/>
                        <a:cs typeface="Times New Roman"/>
                      </a:endParaRPr>
                    </a:p>
                  </a:txBody>
                  <a:tcPr marL="68580" marR="68580" marT="0" marB="0"/>
                </a:tc>
                <a:extLst>
                  <a:ext uri="{0D108BD9-81ED-4DB2-BD59-A6C34878D82A}">
                    <a16:rowId xmlns:a16="http://schemas.microsoft.com/office/drawing/2014/main" val="10005"/>
                  </a:ext>
                </a:extLst>
              </a:tr>
              <a:tr h="318100">
                <a:tc>
                  <a:txBody>
                    <a:bodyPr/>
                    <a:lstStyle/>
                    <a:p>
                      <a:pPr>
                        <a:lnSpc>
                          <a:spcPct val="115000"/>
                        </a:lnSpc>
                        <a:spcAft>
                          <a:spcPts val="0"/>
                        </a:spcAft>
                      </a:pPr>
                      <a:r>
                        <a:rPr lang="en-GB" sz="1800" b="0" dirty="0">
                          <a:effectLst/>
                        </a:rPr>
                        <a:t>Christian </a:t>
                      </a:r>
                      <a:endParaRPr lang="en-GB" sz="1800" b="0" dirty="0">
                        <a:solidFill>
                          <a:schemeClr val="tx1"/>
                        </a:solidFill>
                        <a:effectLst/>
                        <a:latin typeface="Arial"/>
                        <a:ea typeface="Calibri"/>
                        <a:cs typeface="Times New Roman"/>
                      </a:endParaRPr>
                    </a:p>
                  </a:txBody>
                  <a:tcPr marL="68580" marR="68580" marT="0" marB="0"/>
                </a:tc>
                <a:tc>
                  <a:txBody>
                    <a:bodyPr/>
                    <a:lstStyle/>
                    <a:p>
                      <a:pPr>
                        <a:lnSpc>
                          <a:spcPct val="115000"/>
                        </a:lnSpc>
                        <a:spcAft>
                          <a:spcPts val="0"/>
                        </a:spcAft>
                      </a:pPr>
                      <a:r>
                        <a:rPr lang="en-GB" sz="1800" dirty="0">
                          <a:effectLst/>
                        </a:rPr>
                        <a:t>52.9%</a:t>
                      </a:r>
                      <a:endParaRPr lang="en-GB" sz="1800" dirty="0">
                        <a:effectLst/>
                        <a:latin typeface="Arial"/>
                        <a:ea typeface="Calibri"/>
                        <a:cs typeface="Times New Roman"/>
                      </a:endParaRPr>
                    </a:p>
                  </a:txBody>
                  <a:tcPr marL="68580" marR="68580" marT="0" marB="0"/>
                </a:tc>
                <a:extLst>
                  <a:ext uri="{0D108BD9-81ED-4DB2-BD59-A6C34878D82A}">
                    <a16:rowId xmlns:a16="http://schemas.microsoft.com/office/drawing/2014/main" val="10006"/>
                  </a:ext>
                </a:extLst>
              </a:tr>
              <a:tr h="318100">
                <a:tc>
                  <a:txBody>
                    <a:bodyPr/>
                    <a:lstStyle/>
                    <a:p>
                      <a:pPr>
                        <a:lnSpc>
                          <a:spcPct val="115000"/>
                        </a:lnSpc>
                        <a:spcAft>
                          <a:spcPts val="0"/>
                        </a:spcAft>
                      </a:pPr>
                      <a:r>
                        <a:rPr lang="en-GB" sz="1800" dirty="0">
                          <a:effectLst/>
                        </a:rPr>
                        <a:t>Ethnicity</a:t>
                      </a:r>
                      <a:endParaRPr lang="en-GB" sz="1800" dirty="0">
                        <a:solidFill>
                          <a:schemeClr val="tx1"/>
                        </a:solidFill>
                        <a:effectLst/>
                        <a:latin typeface="Arial"/>
                        <a:ea typeface="Calibri"/>
                        <a:cs typeface="Times New Roman"/>
                      </a:endParaRPr>
                    </a:p>
                  </a:txBody>
                  <a:tcPr marL="68580" marR="68580" marT="0" marB="0"/>
                </a:tc>
                <a:tc>
                  <a:txBody>
                    <a:bodyPr/>
                    <a:lstStyle/>
                    <a:p>
                      <a:pPr>
                        <a:lnSpc>
                          <a:spcPct val="115000"/>
                        </a:lnSpc>
                        <a:spcAft>
                          <a:spcPts val="0"/>
                        </a:spcAft>
                      </a:pPr>
                      <a:r>
                        <a:rPr lang="en-GB" sz="1800" dirty="0">
                          <a:effectLst/>
                        </a:rPr>
                        <a:t> </a:t>
                      </a:r>
                      <a:endParaRPr lang="en-GB" sz="1800" dirty="0">
                        <a:effectLst/>
                        <a:latin typeface="Arial"/>
                        <a:ea typeface="Calibri"/>
                        <a:cs typeface="Times New Roman"/>
                      </a:endParaRPr>
                    </a:p>
                  </a:txBody>
                  <a:tcPr marL="68580" marR="68580" marT="0" marB="0"/>
                </a:tc>
                <a:extLst>
                  <a:ext uri="{0D108BD9-81ED-4DB2-BD59-A6C34878D82A}">
                    <a16:rowId xmlns:a16="http://schemas.microsoft.com/office/drawing/2014/main" val="10007"/>
                  </a:ext>
                </a:extLst>
              </a:tr>
              <a:tr h="318100">
                <a:tc>
                  <a:txBody>
                    <a:bodyPr/>
                    <a:lstStyle/>
                    <a:p>
                      <a:pPr>
                        <a:lnSpc>
                          <a:spcPct val="115000"/>
                        </a:lnSpc>
                        <a:spcAft>
                          <a:spcPts val="0"/>
                        </a:spcAft>
                      </a:pPr>
                      <a:r>
                        <a:rPr lang="en-GB" sz="1800" b="0" dirty="0">
                          <a:effectLst/>
                        </a:rPr>
                        <a:t>White </a:t>
                      </a:r>
                      <a:endParaRPr lang="en-GB" sz="1800" b="0" dirty="0">
                        <a:solidFill>
                          <a:schemeClr val="tx1"/>
                        </a:solidFill>
                        <a:effectLst/>
                        <a:latin typeface="Arial"/>
                        <a:ea typeface="Calibri"/>
                        <a:cs typeface="Times New Roman"/>
                      </a:endParaRPr>
                    </a:p>
                  </a:txBody>
                  <a:tcPr marL="68580" marR="68580" marT="0" marB="0"/>
                </a:tc>
                <a:tc>
                  <a:txBody>
                    <a:bodyPr/>
                    <a:lstStyle/>
                    <a:p>
                      <a:pPr>
                        <a:lnSpc>
                          <a:spcPct val="115000"/>
                        </a:lnSpc>
                        <a:spcAft>
                          <a:spcPts val="0"/>
                        </a:spcAft>
                      </a:pPr>
                      <a:r>
                        <a:rPr lang="en-GB" sz="1800" dirty="0">
                          <a:effectLst/>
                        </a:rPr>
                        <a:t>88.2%</a:t>
                      </a:r>
                      <a:endParaRPr lang="en-GB" sz="1800" dirty="0">
                        <a:effectLst/>
                        <a:latin typeface="Arial"/>
                        <a:ea typeface="Calibri"/>
                        <a:cs typeface="Times New Roman"/>
                      </a:endParaRPr>
                    </a:p>
                  </a:txBody>
                  <a:tcPr marL="68580" marR="68580" marT="0" marB="0"/>
                </a:tc>
                <a:extLst>
                  <a:ext uri="{0D108BD9-81ED-4DB2-BD59-A6C34878D82A}">
                    <a16:rowId xmlns:a16="http://schemas.microsoft.com/office/drawing/2014/main" val="10008"/>
                  </a:ext>
                </a:extLst>
              </a:tr>
              <a:tr h="372974">
                <a:tc>
                  <a:txBody>
                    <a:bodyPr/>
                    <a:lstStyle/>
                    <a:p>
                      <a:pPr>
                        <a:lnSpc>
                          <a:spcPct val="115000"/>
                        </a:lnSpc>
                        <a:spcAft>
                          <a:spcPts val="0"/>
                        </a:spcAft>
                      </a:pPr>
                      <a:r>
                        <a:rPr lang="en-GB" sz="1800" b="0" dirty="0">
                          <a:effectLst/>
                        </a:rPr>
                        <a:t>Asian/Asian British </a:t>
                      </a:r>
                      <a:endParaRPr lang="en-GB" sz="1800" b="0" dirty="0">
                        <a:solidFill>
                          <a:schemeClr val="tx1"/>
                        </a:solidFill>
                        <a:effectLst/>
                        <a:latin typeface="Arial"/>
                        <a:ea typeface="Calibri"/>
                        <a:cs typeface="Times New Roman"/>
                      </a:endParaRPr>
                    </a:p>
                  </a:txBody>
                  <a:tcPr marL="68580" marR="68580" marT="0" marB="0"/>
                </a:tc>
                <a:tc>
                  <a:txBody>
                    <a:bodyPr/>
                    <a:lstStyle/>
                    <a:p>
                      <a:pPr>
                        <a:lnSpc>
                          <a:spcPct val="115000"/>
                        </a:lnSpc>
                        <a:spcAft>
                          <a:spcPts val="0"/>
                        </a:spcAft>
                      </a:pPr>
                      <a:r>
                        <a:rPr lang="en-GB" sz="1800" dirty="0">
                          <a:effectLst/>
                        </a:rPr>
                        <a:t>&lt;5%</a:t>
                      </a:r>
                      <a:endParaRPr lang="en-GB" sz="1800" dirty="0">
                        <a:effectLst/>
                        <a:latin typeface="Arial"/>
                        <a:ea typeface="Calibri"/>
                        <a:cs typeface="Times New Roman"/>
                      </a:endParaRPr>
                    </a:p>
                  </a:txBody>
                  <a:tcPr marL="68580" marR="68580" marT="0" marB="0"/>
                </a:tc>
                <a:extLst>
                  <a:ext uri="{0D108BD9-81ED-4DB2-BD59-A6C34878D82A}">
                    <a16:rowId xmlns:a16="http://schemas.microsoft.com/office/drawing/2014/main" val="10009"/>
                  </a:ext>
                </a:extLst>
              </a:tr>
              <a:tr h="318100">
                <a:tc>
                  <a:txBody>
                    <a:bodyPr/>
                    <a:lstStyle/>
                    <a:p>
                      <a:pPr>
                        <a:lnSpc>
                          <a:spcPct val="115000"/>
                        </a:lnSpc>
                        <a:spcAft>
                          <a:spcPts val="0"/>
                        </a:spcAft>
                      </a:pPr>
                      <a:r>
                        <a:rPr lang="en-GB" sz="1800" dirty="0">
                          <a:effectLst/>
                        </a:rPr>
                        <a:t>Age </a:t>
                      </a:r>
                      <a:endParaRPr lang="en-GB" sz="1800" dirty="0">
                        <a:solidFill>
                          <a:schemeClr val="tx1"/>
                        </a:solidFill>
                        <a:effectLst/>
                        <a:latin typeface="Arial"/>
                        <a:ea typeface="Calibri"/>
                        <a:cs typeface="Times New Roman"/>
                      </a:endParaRPr>
                    </a:p>
                  </a:txBody>
                  <a:tcPr marL="68580" marR="68580" marT="0" marB="0"/>
                </a:tc>
                <a:tc>
                  <a:txBody>
                    <a:bodyPr/>
                    <a:lstStyle/>
                    <a:p>
                      <a:pPr>
                        <a:lnSpc>
                          <a:spcPct val="115000"/>
                        </a:lnSpc>
                        <a:spcAft>
                          <a:spcPts val="0"/>
                        </a:spcAft>
                      </a:pPr>
                      <a:r>
                        <a:rPr lang="en-GB" sz="1800" dirty="0">
                          <a:effectLst/>
                        </a:rPr>
                        <a:t> </a:t>
                      </a:r>
                      <a:endParaRPr lang="en-GB" sz="1800" dirty="0">
                        <a:effectLst/>
                        <a:latin typeface="Arial"/>
                        <a:ea typeface="Calibri"/>
                        <a:cs typeface="Times New Roman"/>
                      </a:endParaRPr>
                    </a:p>
                  </a:txBody>
                  <a:tcPr marL="68580" marR="68580" marT="0" marB="0"/>
                </a:tc>
                <a:extLst>
                  <a:ext uri="{0D108BD9-81ED-4DB2-BD59-A6C34878D82A}">
                    <a16:rowId xmlns:a16="http://schemas.microsoft.com/office/drawing/2014/main" val="10010"/>
                  </a:ext>
                </a:extLst>
              </a:tr>
              <a:tr h="318100">
                <a:tc>
                  <a:txBody>
                    <a:bodyPr/>
                    <a:lstStyle/>
                    <a:p>
                      <a:pPr>
                        <a:lnSpc>
                          <a:spcPct val="115000"/>
                        </a:lnSpc>
                        <a:spcAft>
                          <a:spcPts val="0"/>
                        </a:spcAft>
                      </a:pPr>
                      <a:r>
                        <a:rPr lang="en-GB" sz="1800" b="0" dirty="0">
                          <a:effectLst/>
                        </a:rPr>
                        <a:t>20-35</a:t>
                      </a:r>
                      <a:endParaRPr lang="en-GB" sz="1800" b="0" dirty="0">
                        <a:solidFill>
                          <a:schemeClr val="tx1"/>
                        </a:solidFill>
                        <a:effectLst/>
                        <a:latin typeface="Arial"/>
                        <a:ea typeface="Calibri"/>
                        <a:cs typeface="Times New Roman"/>
                      </a:endParaRPr>
                    </a:p>
                  </a:txBody>
                  <a:tcPr marL="68580" marR="68580" marT="0" marB="0"/>
                </a:tc>
                <a:tc>
                  <a:txBody>
                    <a:bodyPr/>
                    <a:lstStyle/>
                    <a:p>
                      <a:pPr>
                        <a:lnSpc>
                          <a:spcPct val="115000"/>
                        </a:lnSpc>
                        <a:spcAft>
                          <a:spcPts val="0"/>
                        </a:spcAft>
                      </a:pPr>
                      <a:r>
                        <a:rPr lang="en-GB" sz="1800" dirty="0">
                          <a:effectLst/>
                        </a:rPr>
                        <a:t>9.4%</a:t>
                      </a:r>
                      <a:endParaRPr lang="en-GB" sz="1800" dirty="0">
                        <a:effectLst/>
                        <a:latin typeface="Arial"/>
                        <a:ea typeface="Calibri"/>
                        <a:cs typeface="Times New Roman"/>
                      </a:endParaRPr>
                    </a:p>
                  </a:txBody>
                  <a:tcPr marL="68580" marR="68580" marT="0" marB="0"/>
                </a:tc>
                <a:extLst>
                  <a:ext uri="{0D108BD9-81ED-4DB2-BD59-A6C34878D82A}">
                    <a16:rowId xmlns:a16="http://schemas.microsoft.com/office/drawing/2014/main" val="10011"/>
                  </a:ext>
                </a:extLst>
              </a:tr>
              <a:tr h="318100">
                <a:tc>
                  <a:txBody>
                    <a:bodyPr/>
                    <a:lstStyle/>
                    <a:p>
                      <a:pPr>
                        <a:lnSpc>
                          <a:spcPct val="115000"/>
                        </a:lnSpc>
                        <a:spcAft>
                          <a:spcPts val="0"/>
                        </a:spcAft>
                      </a:pPr>
                      <a:r>
                        <a:rPr lang="en-GB" sz="1800" b="0" dirty="0">
                          <a:effectLst/>
                        </a:rPr>
                        <a:t>36-55</a:t>
                      </a:r>
                      <a:endParaRPr lang="en-GB" sz="1800" b="0" dirty="0">
                        <a:solidFill>
                          <a:schemeClr val="tx1"/>
                        </a:solidFill>
                        <a:effectLst/>
                        <a:latin typeface="Arial"/>
                        <a:ea typeface="Calibri"/>
                        <a:cs typeface="Times New Roman"/>
                      </a:endParaRPr>
                    </a:p>
                  </a:txBody>
                  <a:tcPr marL="68580" marR="68580" marT="0" marB="0"/>
                </a:tc>
                <a:tc>
                  <a:txBody>
                    <a:bodyPr/>
                    <a:lstStyle/>
                    <a:p>
                      <a:pPr>
                        <a:lnSpc>
                          <a:spcPct val="115000"/>
                        </a:lnSpc>
                        <a:spcAft>
                          <a:spcPts val="0"/>
                        </a:spcAft>
                      </a:pPr>
                      <a:r>
                        <a:rPr lang="en-GB" sz="1800" dirty="0">
                          <a:effectLst/>
                        </a:rPr>
                        <a:t>68.2%</a:t>
                      </a:r>
                      <a:endParaRPr lang="en-GB" sz="1800" dirty="0">
                        <a:effectLst/>
                        <a:latin typeface="Arial"/>
                        <a:ea typeface="Calibri"/>
                        <a:cs typeface="Times New Roman"/>
                      </a:endParaRPr>
                    </a:p>
                  </a:txBody>
                  <a:tcPr marL="68580" marR="68580" marT="0" marB="0"/>
                </a:tc>
                <a:extLst>
                  <a:ext uri="{0D108BD9-81ED-4DB2-BD59-A6C34878D82A}">
                    <a16:rowId xmlns:a16="http://schemas.microsoft.com/office/drawing/2014/main" val="10012"/>
                  </a:ext>
                </a:extLst>
              </a:tr>
              <a:tr h="318100">
                <a:tc>
                  <a:txBody>
                    <a:bodyPr/>
                    <a:lstStyle/>
                    <a:p>
                      <a:pPr>
                        <a:lnSpc>
                          <a:spcPct val="115000"/>
                        </a:lnSpc>
                        <a:spcAft>
                          <a:spcPts val="0"/>
                        </a:spcAft>
                      </a:pPr>
                      <a:r>
                        <a:rPr lang="en-GB" sz="1800" b="0" dirty="0">
                          <a:effectLst/>
                        </a:rPr>
                        <a:t>56+</a:t>
                      </a:r>
                      <a:endParaRPr lang="en-GB" sz="1800" b="0" dirty="0">
                        <a:solidFill>
                          <a:schemeClr val="tx1"/>
                        </a:solidFill>
                        <a:effectLst/>
                        <a:latin typeface="Arial"/>
                        <a:ea typeface="Calibri"/>
                        <a:cs typeface="Times New Roman"/>
                      </a:endParaRPr>
                    </a:p>
                  </a:txBody>
                  <a:tcPr marL="68580" marR="68580" marT="0" marB="0"/>
                </a:tc>
                <a:tc>
                  <a:txBody>
                    <a:bodyPr/>
                    <a:lstStyle/>
                    <a:p>
                      <a:pPr>
                        <a:lnSpc>
                          <a:spcPct val="115000"/>
                        </a:lnSpc>
                        <a:spcAft>
                          <a:spcPts val="0"/>
                        </a:spcAft>
                      </a:pPr>
                      <a:r>
                        <a:rPr lang="en-GB" sz="1800" dirty="0">
                          <a:effectLst/>
                        </a:rPr>
                        <a:t>22.4%</a:t>
                      </a:r>
                      <a:endParaRPr lang="en-GB" sz="1800" dirty="0">
                        <a:effectLst/>
                        <a:latin typeface="Arial"/>
                        <a:ea typeface="Calibri"/>
                        <a:cs typeface="Times New Roman"/>
                      </a:endParaRPr>
                    </a:p>
                  </a:txBody>
                  <a:tcPr marL="68580" marR="68580"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42477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3600" b="1" dirty="0">
                <a:latin typeface="Arial" panose="020B0604020202020204" pitchFamily="34" charset="0"/>
                <a:cs typeface="Arial" panose="020B0604020202020204" pitchFamily="34" charset="0"/>
              </a:rPr>
              <a:t>Patient involvement and experience </a:t>
            </a:r>
          </a:p>
        </p:txBody>
      </p:sp>
      <p:sp>
        <p:nvSpPr>
          <p:cNvPr id="3" name="Content Placeholder 2"/>
          <p:cNvSpPr>
            <a:spLocks noGrp="1"/>
          </p:cNvSpPr>
          <p:nvPr>
            <p:ph idx="1"/>
          </p:nvPr>
        </p:nvSpPr>
        <p:spPr>
          <a:xfrm>
            <a:off x="539552" y="1340768"/>
            <a:ext cx="8229600" cy="4896544"/>
          </a:xfrm>
        </p:spPr>
        <p:txBody>
          <a:bodyPr>
            <a:normAutofit fontScale="92500" lnSpcReduction="10000"/>
          </a:bodyPr>
          <a:lstStyle/>
          <a:p>
            <a:pPr marL="0" indent="0">
              <a:buNone/>
            </a:pPr>
            <a:r>
              <a:rPr lang="en-GB" sz="2600" dirty="0"/>
              <a:t>The NHS belongs to us all. Listening to you our communities helps us understand what patients need and want. We make sure we hear voices from our diverse patients and public, we equality monitor our activities and target communities who may not have their voices heard.  </a:t>
            </a:r>
          </a:p>
          <a:p>
            <a:pPr marL="0" indent="0">
              <a:buNone/>
            </a:pPr>
            <a:r>
              <a:rPr lang="en-GB" sz="2600" dirty="0"/>
              <a:t>These views shape our decisions; the feedback we receive helps us improve local healthcare services. We publish what we learn and explain why decisions have been made. </a:t>
            </a:r>
          </a:p>
          <a:p>
            <a:r>
              <a:rPr lang="en-GB" sz="3000" dirty="0">
                <a:hlinkClick r:id="rId2"/>
              </a:rPr>
              <a:t>Annual Statement of involvement 18/19</a:t>
            </a:r>
            <a:endParaRPr lang="en-GB" sz="3000" dirty="0"/>
          </a:p>
          <a:p>
            <a:r>
              <a:rPr lang="en-GB" sz="3000" dirty="0">
                <a:hlinkClick r:id="rId3" action="ppaction://hlinkfile"/>
              </a:rPr>
              <a:t>Engagement and Patient Experience Action Plan 2018/19</a:t>
            </a:r>
            <a:endParaRPr lang="en-GB" sz="3000" dirty="0"/>
          </a:p>
          <a:p>
            <a:r>
              <a:rPr lang="en-GB" sz="3000" dirty="0">
                <a:hlinkClick r:id="rId4"/>
              </a:rPr>
              <a:t>You told us, we listened</a:t>
            </a:r>
            <a:r>
              <a:rPr lang="en-GB" sz="3000" dirty="0"/>
              <a:t> </a:t>
            </a:r>
          </a:p>
          <a:p>
            <a:endParaRPr lang="en-GB" dirty="0"/>
          </a:p>
          <a:p>
            <a:endParaRPr lang="en-GB" dirty="0"/>
          </a:p>
          <a:p>
            <a:endParaRPr lang="en-GB" dirty="0"/>
          </a:p>
        </p:txBody>
      </p:sp>
    </p:spTree>
    <p:extLst>
      <p:ext uri="{BB962C8B-B14F-4D97-AF65-F5344CB8AC3E}">
        <p14:creationId xmlns:p14="http://schemas.microsoft.com/office/powerpoint/2010/main" val="1181847945"/>
      </p:ext>
    </p:extLst>
  </p:cSld>
  <p:clrMapOvr>
    <a:masterClrMapping/>
  </p:clrMapOvr>
</p:sld>
</file>

<file path=ppt/theme/theme1.xml><?xml version="1.0" encoding="utf-8"?>
<a:theme xmlns:a="http://schemas.openxmlformats.org/drawingml/2006/main" name="CCG 2019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CG 2019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TotalTime>
  <Words>1154</Words>
  <Application>Microsoft Office PowerPoint</Application>
  <PresentationFormat>On-screen Show (4:3)</PresentationFormat>
  <Paragraphs>122</Paragraphs>
  <Slides>18</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CCG 2019 Theme</vt:lpstr>
      <vt:lpstr>1_CCG 2019 Theme</vt:lpstr>
      <vt:lpstr>Public Sector Equality Duty 2020</vt:lpstr>
      <vt:lpstr>Annual Report</vt:lpstr>
      <vt:lpstr>Equality Act 2010 and the Public Sector Equality Duty </vt:lpstr>
      <vt:lpstr>Equality – how we deliver </vt:lpstr>
      <vt:lpstr>Equality – how we deliver </vt:lpstr>
      <vt:lpstr>Equality objectives</vt:lpstr>
      <vt:lpstr>Workforce</vt:lpstr>
      <vt:lpstr>Workforce headlines </vt:lpstr>
      <vt:lpstr>Patient involvement and experience </vt:lpstr>
      <vt:lpstr>Patient involvement and experience </vt:lpstr>
      <vt:lpstr>Governing Body Patient Stories</vt:lpstr>
      <vt:lpstr>Providers</vt:lpstr>
      <vt:lpstr>Calderdale and Huddersfield Foundation Trust </vt:lpstr>
      <vt:lpstr>South West Yorkshire Partnership Foundation Trust</vt:lpstr>
      <vt:lpstr>Yorkshire Ambulance Service </vt:lpstr>
      <vt:lpstr>Population Profile, Demographic Data and Health Inequalities  </vt:lpstr>
      <vt:lpstr>CCG Strategies and Plans </vt:lpstr>
      <vt:lpstr>Next steps</vt:lpstr>
    </vt:vector>
  </TitlesOfParts>
  <Company>Calderdale Clinical Comissioning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Sector Equality Duty 2020</dc:title>
  <dc:creator>sarah.cooper</dc:creator>
  <cp:lastModifiedBy>REED, Steven (NHS CALDERDALE CCG)</cp:lastModifiedBy>
  <cp:revision>71</cp:revision>
  <dcterms:created xsi:type="dcterms:W3CDTF">2020-01-22T07:43:18Z</dcterms:created>
  <dcterms:modified xsi:type="dcterms:W3CDTF">2021-04-07T14:08:19Z</dcterms:modified>
</cp:coreProperties>
</file>