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273B2-C108-4D24-82B9-67AA795CF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89CDDB-D941-4870-B16E-EC1E29BB12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384F1-EB22-403E-BA47-409107DE8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F4DA-D38A-4E86-8CF2-AD466A2A00EF}" type="datetimeFigureOut">
              <a:rPr lang="en-GB" smtClean="0"/>
              <a:t>07/04/2021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75F5A-EB78-423C-9534-32C03A62A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05661-497E-4EE6-8496-2E6F94FCE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F240-84CF-4A81-BFB1-F471A227D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62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1BFF3-F587-4A00-943F-5C9133965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A9445D-1305-4952-BE79-7723E1897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98384-D53C-4B9B-84C2-CA415FE6D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F4DA-D38A-4E86-8CF2-AD466A2A00EF}" type="datetimeFigureOut">
              <a:rPr lang="en-GB" smtClean="0"/>
              <a:t>07/04/2021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6A2C9-9E26-48EA-82AC-CB477A91B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203EE-AC47-4EF0-BB02-EF3E96B42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F240-84CF-4A81-BFB1-F471A227D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60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85E130-01AB-4194-91F6-0AD1779508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93B00E-EA95-438D-848F-35B9F873D6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351CF-14E1-479F-AB90-C558BC9F2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F4DA-D38A-4E86-8CF2-AD466A2A00EF}" type="datetimeFigureOut">
              <a:rPr lang="en-GB" smtClean="0"/>
              <a:t>07/04/2021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A0093-19E7-45E1-8D2D-C13A04943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79AC4-2563-41F2-9952-CD8ACAF3A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F240-84CF-4A81-BFB1-F471A227D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809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7902E-5A04-4403-A736-93B87A4C2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1C8CD-F905-465C-A93C-3F92E418F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D10ED-A3C0-49F3-8704-0B57C95E2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F4DA-D38A-4E86-8CF2-AD466A2A00EF}" type="datetimeFigureOut">
              <a:rPr lang="en-GB" smtClean="0"/>
              <a:t>07/04/2021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AE176-A6CA-42E0-80DC-8D03296C8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97B1D-24E1-4D4E-BFE6-242C7B3F5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F240-84CF-4A81-BFB1-F471A227D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29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8E59F-3854-4176-B474-FD90F4B66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F9B56-B9C5-47C0-9E1D-C34E26E36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B7DC5-232A-40EC-B54D-13A5E895C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F4DA-D38A-4E86-8CF2-AD466A2A00EF}" type="datetimeFigureOut">
              <a:rPr lang="en-GB" smtClean="0"/>
              <a:t>07/04/2021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0908B-65D5-43B3-A0B0-F5961777E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124A1-362E-4915-9967-AAC28FB7B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F240-84CF-4A81-BFB1-F471A227D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37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34990-F6D8-4AD2-A0DB-381D430E5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57A20-51AF-4369-8959-C45C46F4B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F8BB0-AF73-4E2E-971E-836BCA21D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BFD631-8416-43BA-BBBD-FE4094958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F4DA-D38A-4E86-8CF2-AD466A2A00EF}" type="datetimeFigureOut">
              <a:rPr lang="en-GB" smtClean="0"/>
              <a:t>07/04/2021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FE055-4AD3-42CE-926E-B5CB5E878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7D7B0-60F6-4D22-84FE-E71F27F89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F240-84CF-4A81-BFB1-F471A227D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67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E876-FEE5-481F-995F-171BBF0F4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1F0D2-E4A8-46D2-86D7-B1ECF9762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6D7F72-4B76-4F1D-9439-5852EBC68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BCA1FD-1F64-44A8-827A-B17DE00494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B6BF1-288D-469A-B6D7-52F4FAFC9F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25A5B8-7E2A-4227-AF69-4E9651F7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F4DA-D38A-4E86-8CF2-AD466A2A00EF}" type="datetimeFigureOut">
              <a:rPr lang="en-GB" smtClean="0"/>
              <a:t>07/04/2021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9F6089-A771-47E1-B7F0-576EEE8D0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675FA3-A4EF-4A45-BCC8-A86162E25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F240-84CF-4A81-BFB1-F471A227D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723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D5E5A-7665-4310-BF88-C88FAA43C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23F266-2832-46E1-9A99-227F32792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F4DA-D38A-4E86-8CF2-AD466A2A00EF}" type="datetimeFigureOut">
              <a:rPr lang="en-GB" smtClean="0"/>
              <a:t>07/04/2021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725644-852B-4287-AA09-F3C48FA32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AFE823-7BA5-4BD2-85AA-D2BAD6C17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F240-84CF-4A81-BFB1-F471A227D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1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6175A7-25A6-449A-9771-A50F67397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F4DA-D38A-4E86-8CF2-AD466A2A00EF}" type="datetimeFigureOut">
              <a:rPr lang="en-GB" smtClean="0"/>
              <a:t>07/04/2021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4ADB7E-3AF4-4F90-AAC5-B2920ABC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BCDF5-2200-4488-A1BE-9F7526184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F240-84CF-4A81-BFB1-F471A227D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992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31B7C-43A9-4799-BB0E-D406F9808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A4E7C-6658-49FD-8BBA-DA6E88769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9AA00F-3497-4D7B-9F22-C97D65EB0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AFA69B-B815-491B-9217-D1B086C81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F4DA-D38A-4E86-8CF2-AD466A2A00EF}" type="datetimeFigureOut">
              <a:rPr lang="en-GB" smtClean="0"/>
              <a:t>07/04/2021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451ED-F3D1-4F1F-9681-B93F07B62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ED16B-56B0-4694-9043-D57D4958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F240-84CF-4A81-BFB1-F471A227D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53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93777-3EDB-4BB1-BDEE-7D8188D30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9A95-7C94-4978-BEB6-5D7AD6077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CBAAF-75E1-4A9D-9746-0716E3464F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8B5274-5E73-4E3B-8E6D-FCEA449CC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F4DA-D38A-4E86-8CF2-AD466A2A00EF}" type="datetimeFigureOut">
              <a:rPr lang="en-GB" smtClean="0"/>
              <a:t>07/04/2021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D4E4FE-A987-4FD1-98E9-2A8C472DD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6C0C45-3DF1-4B21-A18B-B9AC1E678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F240-84CF-4A81-BFB1-F471A227D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322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611CA2-3E4A-46D0-AB9A-5D951021A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4EB8B-E26B-492E-82A6-9669D3CB9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C7836-D14E-417A-8C2A-F17A4DE7B0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DF4DA-D38A-4E86-8CF2-AD466A2A00EF}" type="datetimeFigureOut">
              <a:rPr lang="en-GB" smtClean="0"/>
              <a:t>07/04/2021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6EA4A-6931-474F-87BF-BB61D8EB5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A1AD1-EC25-45AD-B6C0-8469E8580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8F240-84CF-4A81-BFB1-F471A227D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4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6D588-3B06-4DCD-9D42-7149B0B602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Vaccines for COVID-19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F1510C-604E-4E7E-986E-A78FCACACB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What they are and how they work</a:t>
            </a:r>
          </a:p>
        </p:txBody>
      </p:sp>
    </p:spTree>
    <p:extLst>
      <p:ext uri="{BB962C8B-B14F-4D97-AF65-F5344CB8AC3E}">
        <p14:creationId xmlns:p14="http://schemas.microsoft.com/office/powerpoint/2010/main" val="256751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63D6FB-75D4-4C89-939D-1DE3B4C017E2}"/>
              </a:ext>
            </a:extLst>
          </p:cNvPr>
          <p:cNvSpPr txBox="1"/>
          <p:nvPr/>
        </p:nvSpPr>
        <p:spPr>
          <a:xfrm>
            <a:off x="417250" y="230819"/>
            <a:ext cx="11505461" cy="649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8B2CEA-8CDF-407A-8846-432717283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394"/>
            <a:ext cx="12192000" cy="640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36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D9ED1D-4659-4212-AAD8-61DC3217F466}"/>
              </a:ext>
            </a:extLst>
          </p:cNvPr>
          <p:cNvSpPr txBox="1"/>
          <p:nvPr/>
        </p:nvSpPr>
        <p:spPr>
          <a:xfrm>
            <a:off x="221942" y="142043"/>
            <a:ext cx="11825056" cy="6613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D4E14F-2287-4D83-A247-6722EB86F9EC}"/>
              </a:ext>
            </a:extLst>
          </p:cNvPr>
          <p:cNvSpPr txBox="1"/>
          <p:nvPr/>
        </p:nvSpPr>
        <p:spPr>
          <a:xfrm>
            <a:off x="374342" y="294443"/>
            <a:ext cx="11825056" cy="6613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07283B-CB7F-422E-A15A-2D5C3DAC2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72784" y="-1508654"/>
            <a:ext cx="7465920" cy="1094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85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790779-9E04-4008-9D61-F11844EEF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87853" y="-994355"/>
            <a:ext cx="6631598" cy="912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77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E0E302-52D2-4CCE-A493-6BE51C029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7518" y="-1262989"/>
            <a:ext cx="6825125" cy="939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27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36598-858B-4678-B5DF-8F82679B5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1790"/>
          </a:xfrm>
        </p:spPr>
        <p:txBody>
          <a:bodyPr>
            <a:noAutofit/>
          </a:bodyPr>
          <a:lstStyle/>
          <a:p>
            <a:pPr algn="ctr"/>
            <a:r>
              <a:rPr lang="en-GB" sz="2400" dirty="0">
                <a:latin typeface="Arial Rounded MT Bold" panose="020F0704030504030204" pitchFamily="34" charset="0"/>
              </a:rPr>
              <a:t>Viral Vector Vaccines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8A0A831-5D95-4DBE-9DCE-84D545232F3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601" y="79899"/>
            <a:ext cx="5681709" cy="704886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A9C4E5-99E2-4B4B-805F-0AB8BB907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94299"/>
            <a:ext cx="3932237" cy="4874689"/>
          </a:xfrm>
        </p:spPr>
        <p:txBody>
          <a:bodyPr>
            <a:noAutofit/>
          </a:bodyPr>
          <a:lstStyle/>
          <a:p>
            <a:r>
              <a:rPr lang="en-GB" sz="2000" dirty="0"/>
              <a:t>An </a:t>
            </a:r>
            <a:r>
              <a:rPr lang="en-GB" sz="2000" dirty="0">
                <a:solidFill>
                  <a:srgbClr val="00B050"/>
                </a:solidFill>
              </a:rPr>
              <a:t>unrelated, harmless virus,</a:t>
            </a:r>
            <a:r>
              <a:rPr lang="en-GB" sz="2000" dirty="0"/>
              <a:t> is modified to deliver </a:t>
            </a:r>
            <a:r>
              <a:rPr lang="en-GB" sz="2000" dirty="0">
                <a:solidFill>
                  <a:srgbClr val="0070C0"/>
                </a:solidFill>
              </a:rPr>
              <a:t>SARS-CoV-2 genetic material. </a:t>
            </a:r>
          </a:p>
          <a:p>
            <a:endParaRPr lang="en-GB" sz="2000" dirty="0">
              <a:solidFill>
                <a:srgbClr val="0070C0"/>
              </a:solidFill>
            </a:endParaRPr>
          </a:p>
          <a:p>
            <a:endParaRPr lang="en-GB" sz="2000" dirty="0">
              <a:solidFill>
                <a:srgbClr val="0070C0"/>
              </a:solidFill>
            </a:endParaRPr>
          </a:p>
          <a:p>
            <a:r>
              <a:rPr lang="en-GB" sz="2000" dirty="0"/>
              <a:t>Our cells use the genetic material to make a specific </a:t>
            </a:r>
            <a:r>
              <a:rPr lang="en-GB" sz="2000" dirty="0">
                <a:solidFill>
                  <a:srgbClr val="0070C0"/>
                </a:solidFill>
              </a:rPr>
              <a:t>SARS-CoV-2 protein, </a:t>
            </a:r>
            <a:r>
              <a:rPr lang="en-GB" sz="2000" dirty="0"/>
              <a:t>which is recognised by the immune system to trigger a response.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The response builds immune memory, so your body can fight off SARS-CoV-2 in future.</a:t>
            </a:r>
          </a:p>
        </p:txBody>
      </p:sp>
    </p:spTree>
    <p:extLst>
      <p:ext uri="{BB962C8B-B14F-4D97-AF65-F5344CB8AC3E}">
        <p14:creationId xmlns:p14="http://schemas.microsoft.com/office/powerpoint/2010/main" val="931056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F6694B-E431-4D3B-8ADE-7750EFD03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82472" y="-2088194"/>
            <a:ext cx="8228560" cy="1132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98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92F09-41A0-438F-84AE-36D0F4C74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>
                <a:latin typeface="Arial Rounded MT Bold" panose="020F0704030504030204" pitchFamily="34" charset="0"/>
              </a:rPr>
              <a:t>Prioritisation for COVID-19 Vaccination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87729-DC04-43A3-A99D-8BF338A09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latin typeface="Arial Rounded MT Bold" panose="020F0704030504030204" pitchFamily="34" charset="0"/>
              </a:rPr>
              <a:t>Residents in care homes for older adults and staff working in these homes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latin typeface="Arial Rounded MT Bold" panose="020F0704030504030204" pitchFamily="34" charset="0"/>
              </a:rPr>
              <a:t>All those 80 years of age and over and frontline health and social care workers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latin typeface="Arial Rounded MT Bold" panose="020F0704030504030204" pitchFamily="34" charset="0"/>
              </a:rPr>
              <a:t>All those 75 years of age and over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latin typeface="Arial Rounded MT Bold" panose="020F0704030504030204" pitchFamily="34" charset="0"/>
              </a:rPr>
              <a:t>All those 70 years of age and over and clinically extremely vulnerable individuals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latin typeface="Arial Rounded MT Bold" panose="020F0704030504030204" pitchFamily="34" charset="0"/>
              </a:rPr>
              <a:t>All those 65 years of age and over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latin typeface="Arial Rounded MT Bold" panose="020F0704030504030204" pitchFamily="34" charset="0"/>
              </a:rPr>
              <a:t>Adults aged 16-65 years in an at-risk group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latin typeface="Arial Rounded MT Bold" panose="020F0704030504030204" pitchFamily="34" charset="0"/>
              </a:rPr>
              <a:t>All those 60 years of age and over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latin typeface="Arial Rounded MT Bold" panose="020F0704030504030204" pitchFamily="34" charset="0"/>
              </a:rPr>
              <a:t>All those 55 years of age and over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latin typeface="Arial Rounded MT Bold" panose="020F0704030504030204" pitchFamily="34" charset="0"/>
              </a:rPr>
              <a:t>All those 50 years of age and over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latin typeface="Arial Rounded MT Bold" panose="020F0704030504030204" pitchFamily="34" charset="0"/>
              </a:rPr>
              <a:t>Rest of the population (to be determined)</a:t>
            </a:r>
          </a:p>
        </p:txBody>
      </p:sp>
    </p:spTree>
    <p:extLst>
      <p:ext uri="{BB962C8B-B14F-4D97-AF65-F5344CB8AC3E}">
        <p14:creationId xmlns:p14="http://schemas.microsoft.com/office/powerpoint/2010/main" val="12819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014E896D10AA46BF66FF913C9ECB94" ma:contentTypeVersion="9" ma:contentTypeDescription="Create a new document." ma:contentTypeScope="" ma:versionID="3e230d9001f37867c552b628b934d90b">
  <xsd:schema xmlns:xsd="http://www.w3.org/2001/XMLSchema" xmlns:xs="http://www.w3.org/2001/XMLSchema" xmlns:p="http://schemas.microsoft.com/office/2006/metadata/properties" xmlns:ns2="100eea99-6c67-4ee2-a2a5-c2bba32fdf29" targetNamespace="http://schemas.microsoft.com/office/2006/metadata/properties" ma:root="true" ma:fieldsID="61af2eef13a215b30258fdd687179f45" ns2:_="">
    <xsd:import namespace="100eea99-6c67-4ee2-a2a5-c2bba32fdf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0eea99-6c67-4ee2-a2a5-c2bba32fdf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EEA227E-032E-4EAF-B155-300F1E67B3D5}"/>
</file>

<file path=customXml/itemProps2.xml><?xml version="1.0" encoding="utf-8"?>
<ds:datastoreItem xmlns:ds="http://schemas.openxmlformats.org/officeDocument/2006/customXml" ds:itemID="{A098E52B-4C79-44B6-8A95-A8ABE257E367}"/>
</file>

<file path=customXml/itemProps3.xml><?xml version="1.0" encoding="utf-8"?>
<ds:datastoreItem xmlns:ds="http://schemas.openxmlformats.org/officeDocument/2006/customXml" ds:itemID="{268902D1-3F87-445D-8437-82C14DE0F0D6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1426</TotalTime>
  <Words>170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Rounded MT Bold</vt:lpstr>
      <vt:lpstr>Calibri</vt:lpstr>
      <vt:lpstr>Calibri Light</vt:lpstr>
      <vt:lpstr>Office Theme</vt:lpstr>
      <vt:lpstr>Vaccines for COVID-19</vt:lpstr>
      <vt:lpstr>PowerPoint Presentation</vt:lpstr>
      <vt:lpstr>PowerPoint Presentation</vt:lpstr>
      <vt:lpstr>PowerPoint Presentation</vt:lpstr>
      <vt:lpstr>PowerPoint Presentation</vt:lpstr>
      <vt:lpstr>Viral Vector Vaccines</vt:lpstr>
      <vt:lpstr>PowerPoint Presentation</vt:lpstr>
      <vt:lpstr>Prioritisation for COVID-19 Vaccination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Hutchinson</dc:creator>
  <cp:lastModifiedBy>Pat Akerman</cp:lastModifiedBy>
  <cp:revision>7</cp:revision>
  <dcterms:created xsi:type="dcterms:W3CDTF">2021-02-13T21:20:41Z</dcterms:created>
  <dcterms:modified xsi:type="dcterms:W3CDTF">2021-04-07T10:49:50Z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0x01010037014E896D10AA46BF66FF913C9ECB94</vt:lpwstr>
  </property>
</Properties>
</file>