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2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B9CDD-AFC2-4AC1-9C75-C67A6A83D7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135299-7E75-4A6B-B4AE-D5F5689260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F1538-95A4-40AE-88E1-B4435667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788B-6992-4989-80A2-A94C628D5B3F}" type="datetimeFigureOut">
              <a:rPr lang="en-GB" smtClean="0"/>
              <a:t>06/08/2021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56207-96A9-4AB7-A25F-DFC0023A8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BE27B-1EEC-4F49-A65C-9B1122E59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24-6CF6-49FD-88F2-0C193816F77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BA4A9E9-D803-4547-B511-84B83B4490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673805" y="548323"/>
            <a:ext cx="1679995" cy="692331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D62B022-151D-4F34-823B-41089B9D96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219" y="502286"/>
            <a:ext cx="1724960" cy="69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53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54DA2-F1DF-40D5-8542-3E8B57CFA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0DBD66-0B95-4C16-9574-E70DD17EE6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BF29FB-1ED4-40F1-9636-4B0E3FFF8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E32C5D-BABD-49C9-ACD3-79ACD88F1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788B-6992-4989-80A2-A94C628D5B3F}" type="datetimeFigureOut">
              <a:rPr lang="en-GB" smtClean="0"/>
              <a:t>06/08/2021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20000-3EB8-4271-AC7F-B29EE3BF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F51A6-97E7-4728-9164-CB160AB0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24-6CF6-49FD-88F2-0C193816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639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7F56A-9436-4AD0-A2D5-A1301B686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4F94F4-345C-4AF9-A2BF-D0B757461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E8949-A02D-45B2-B717-539F509D9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788B-6992-4989-80A2-A94C628D5B3F}" type="datetimeFigureOut">
              <a:rPr lang="en-GB" smtClean="0"/>
              <a:t>06/08/2021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3F3FF-E26A-4150-9A37-6E368E789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609F6-8FD3-4250-98E2-3E282D09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24-6CF6-49FD-88F2-0C193816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477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8FB57B-4AA6-48AD-A04D-BB45086D9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5F1CB5-1A65-4B80-9BF7-C5C3BE8D0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D0C49-74D8-437A-81BA-955A9CD0D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788B-6992-4989-80A2-A94C628D5B3F}" type="datetimeFigureOut">
              <a:rPr lang="en-GB" smtClean="0"/>
              <a:t>06/08/2021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E7172-2C53-4128-837B-8C14930CA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0D6B4-7A02-44E4-8502-94283E24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24-6CF6-49FD-88F2-0C193816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313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7014F-2472-4484-87D3-F0C5A45E7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AE5801-ECDD-4E28-B500-4DA7D5030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788B-6992-4989-80A2-A94C628D5B3F}" type="datetimeFigureOut">
              <a:rPr lang="en-GB" smtClean="0"/>
              <a:t>06/08/2021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20982D-8443-439F-8087-6A9D0F748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C7F74-F273-47E6-9AA3-22A12945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24-6CF6-49FD-88F2-0C193816F77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B9B0990-BDBB-4D4F-BC97-7B2173AE5E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446" y="523053"/>
            <a:ext cx="1853805" cy="74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1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BE55-553B-40C1-B771-59618B525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9FC60-E3A1-4691-9E51-12647B5EF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BFA45-8C29-4E75-B387-946CBAB61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788B-6992-4989-80A2-A94C628D5B3F}" type="datetimeFigureOut">
              <a:rPr lang="en-GB" smtClean="0"/>
              <a:t>06/08/2021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22C35-D3C4-40EB-BFA9-D5A830305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64139-0042-4AC2-A8FC-905DBBFA5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24-6CF6-49FD-88F2-0C193816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38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F4759-BCF2-47FC-A4C8-5C26108C1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FFF758-3C38-488E-BF51-4B41CEB08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A3A6-6F94-49B3-9F0C-EBB72886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788B-6992-4989-80A2-A94C628D5B3F}" type="datetimeFigureOut">
              <a:rPr lang="en-GB" smtClean="0"/>
              <a:t>06/08/2021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94EFF-7A38-4E62-8589-4DE319FE6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BFED7-85B5-49A4-AFD1-B4F1252C2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24-6CF6-49FD-88F2-0C193816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38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56028-EE0F-4FFE-AE4F-E95400ABE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5DA09-4947-48BF-84D0-D264464C46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92F86-C5F3-4C99-9789-6D0E50332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7932B-3A9E-436E-8444-215D83207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788B-6992-4989-80A2-A94C628D5B3F}" type="datetimeFigureOut">
              <a:rPr lang="en-GB" smtClean="0"/>
              <a:t>06/08/2021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3B6E4-0A88-427C-8A60-9955F5C46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755F6-6924-4EA7-975F-85F7628A4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24-6CF6-49FD-88F2-0C193816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0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8410A-7030-4A18-B766-FE4B6FD7F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76BF46-A015-484F-9879-C286C4A4A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67D35-1250-4E22-8CCA-D94FEADFC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88BE5E-1AE8-4BCD-8125-E93ABBE951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D63BD4-5949-46F1-99D8-DCC936B0F0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91A77D-44E2-43C0-9B5B-71897C67B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788B-6992-4989-80A2-A94C628D5B3F}" type="datetimeFigureOut">
              <a:rPr lang="en-GB" smtClean="0"/>
              <a:t>06/08/2021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45BF68-A73B-4DBB-A699-CDDAA69DA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25B560-F4E8-442C-80D9-A940D52FC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24-6CF6-49FD-88F2-0C193816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16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E81E6-63DF-4C82-925B-044C0A55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28E886-2702-46D0-A6A5-82C2A2FE6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788B-6992-4989-80A2-A94C628D5B3F}" type="datetimeFigureOut">
              <a:rPr lang="en-GB" smtClean="0"/>
              <a:t>06/08/2021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6E976B-20BB-4275-9119-68DABBE19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300B50-2ED8-42FC-8CFF-3177A078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24-6CF6-49FD-88F2-0C193816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20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48B23F-EE35-4D7B-9964-12B833600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788B-6992-4989-80A2-A94C628D5B3F}" type="datetimeFigureOut">
              <a:rPr lang="en-GB" smtClean="0"/>
              <a:t>06/08/2021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3A64A9-9D4C-426D-839D-5E5FA8AE7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5C996C-556B-4E9A-A82C-A238383F5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24-6CF6-49FD-88F2-0C193816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414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339B0-130C-4FF8-8154-A0407F485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A110A-6AF6-4323-A0FE-9E257ED36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8074E0-3DA0-4B19-97C5-72BC08D08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EF7DA-76B1-4621-8F25-0E4A3D0AC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6788B-6992-4989-80A2-A94C628D5B3F}" type="datetimeFigureOut">
              <a:rPr lang="en-GB" smtClean="0"/>
              <a:t>06/08/2021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C24F0-EC55-4271-8F2F-D338DDAE7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D5C26-6837-45FE-A8FA-C0325F96E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DB024-6CF6-49FD-88F2-0C193816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82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FD718D-78E6-43A2-B8AD-440A1AE3D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5BED22-EB82-4EC5-A842-C21F72F5D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A4E0F-3444-40E9-B525-F6B232C3E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6788B-6992-4989-80A2-A94C628D5B3F}" type="datetimeFigureOut">
              <a:rPr lang="en-GB" smtClean="0"/>
              <a:t>06/08/2021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06BC7-9486-4FA8-B864-E14352A866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F40F3-156F-4A88-A5F6-F65362F81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DB024-6CF6-49FD-88F2-0C193816F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37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9588C-F78C-4395-827B-3E684BC56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8808" y="585216"/>
            <a:ext cx="3364992" cy="373989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 dirty="0"/>
              <a:t>Patient / service user conversation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C1E78E-2A64-45D5-83A2-C68A1FDF6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88808" y="4535424"/>
            <a:ext cx="3364992" cy="1609344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[add in details about your event]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BEE2791-0CFB-4B72-8676-198900463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This is a Logo with the wording Together We Can Choose Well">
            <a:extLst>
              <a:ext uri="{FF2B5EF4-FFF2-40B4-BE49-F238E27FC236}">
                <a16:creationId xmlns:a16="http://schemas.microsoft.com/office/drawing/2014/main" id="{DF9E623D-4DC0-481D-99A4-62B8BA04D0D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72" y="1443324"/>
            <a:ext cx="6848856" cy="385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292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AFE8227-C443-417B-BA91-520EB1EF4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E8227-0B51-455A-84E6-D737AA6B0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193" y="489507"/>
            <a:ext cx="3091607" cy="16554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dirty="0"/>
              <a:t>Campaign overview</a:t>
            </a:r>
          </a:p>
        </p:txBody>
      </p:sp>
      <p:pic>
        <p:nvPicPr>
          <p:cNvPr id="5" name="Picture 4" descr="This is an image from the communications campaign which explains how people can choose the right service for their needs.">
            <a:extLst>
              <a:ext uri="{FF2B5EF4-FFF2-40B4-BE49-F238E27FC236}">
                <a16:creationId xmlns:a16="http://schemas.microsoft.com/office/drawing/2014/main" id="{0A579E3A-E3AC-42FD-BCBF-0C32F853BE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1" b="2901"/>
          <a:stretch/>
        </p:blipFill>
        <p:spPr>
          <a:xfrm>
            <a:off x="20" y="431"/>
            <a:ext cx="8115280" cy="64083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D1C6260-8FD5-4191-9E22-2FFCFCCF68D7}"/>
              </a:ext>
            </a:extLst>
          </p:cNvPr>
          <p:cNvSpPr txBox="1"/>
          <p:nvPr/>
        </p:nvSpPr>
        <p:spPr>
          <a:xfrm>
            <a:off x="8643193" y="2418408"/>
            <a:ext cx="2942813" cy="35402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1600" dirty="0">
                <a:effectLst/>
              </a:rPr>
              <a:t>Working with health and care partners, the CCGs in </a:t>
            </a:r>
            <a:r>
              <a:rPr lang="en-US" sz="1600" dirty="0" err="1">
                <a:effectLst/>
              </a:rPr>
              <a:t>Calderdale</a:t>
            </a:r>
            <a:r>
              <a:rPr lang="en-US" sz="1600" dirty="0">
                <a:effectLst/>
              </a:rPr>
              <a:t> and </a:t>
            </a:r>
            <a:r>
              <a:rPr lang="en-US" sz="1600" dirty="0" err="1">
                <a:effectLst/>
              </a:rPr>
              <a:t>Kirklees</a:t>
            </a:r>
            <a:r>
              <a:rPr lang="en-US" sz="1600" dirty="0">
                <a:effectLst/>
              </a:rPr>
              <a:t> have developed a communications campaign </a:t>
            </a:r>
            <a:r>
              <a:rPr lang="en-US" sz="1600" dirty="0"/>
              <a:t>to </a:t>
            </a:r>
            <a:r>
              <a:rPr lang="en-US" sz="1600" dirty="0">
                <a:effectLst/>
              </a:rPr>
              <a:t>signpost people to the right health service for their needs.   </a:t>
            </a:r>
          </a:p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600" dirty="0">
              <a:effectLst/>
            </a:endParaRP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1600" dirty="0">
                <a:effectLst/>
              </a:rPr>
              <a:t>It will run from Summer 2021 through to the winter period 2021/22</a:t>
            </a:r>
            <a:r>
              <a:rPr lang="en-US" sz="1600" dirty="0"/>
              <a:t>.</a:t>
            </a:r>
            <a:endParaRPr lang="en-US" sz="1600" dirty="0">
              <a:effectLst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5720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6408742"/>
            <a:ext cx="8115300" cy="449258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6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0E25E-A838-49FA-812E-B962F829C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dirty="0"/>
              <a:t>Key elements of the campaign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8E2BF0-115B-4D6D-A2B2-112C86188323}"/>
              </a:ext>
            </a:extLst>
          </p:cNvPr>
          <p:cNvSpPr txBox="1"/>
          <p:nvPr/>
        </p:nvSpPr>
        <p:spPr>
          <a:xfrm>
            <a:off x="648931" y="2438400"/>
            <a:ext cx="3651466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marL="3429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A dedicated website</a:t>
            </a:r>
          </a:p>
          <a:p>
            <a:pPr marL="3429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Social media posts</a:t>
            </a:r>
          </a:p>
          <a:p>
            <a:pPr marL="3429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News articles</a:t>
            </a:r>
          </a:p>
          <a:p>
            <a:pPr marL="3429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>
                <a:effectLst/>
              </a:rPr>
              <a:t>dvertising </a:t>
            </a:r>
          </a:p>
          <a:p>
            <a:pPr marL="342900" lvl="0"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Printed leaflets and posters</a:t>
            </a:r>
          </a:p>
        </p:txBody>
      </p:sp>
      <p:pic>
        <p:nvPicPr>
          <p:cNvPr id="5" name="Picture 4" descr="This is an image from the communications campaign which says nhs 111 can give you urgent medical help and advice.">
            <a:extLst>
              <a:ext uri="{FF2B5EF4-FFF2-40B4-BE49-F238E27FC236}">
                <a16:creationId xmlns:a16="http://schemas.microsoft.com/office/drawing/2014/main" id="{37BE0DDA-284C-4F94-850E-0C1885EB341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1" r="-2" b="4599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022439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5641E-6C26-42E8-AF08-715302720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Patient involvement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7D0A8E-0AE3-4882-AEF0-91037E00DA35}"/>
              </a:ext>
            </a:extLst>
          </p:cNvPr>
          <p:cNvSpPr txBox="1"/>
          <p:nvPr/>
        </p:nvSpPr>
        <p:spPr>
          <a:xfrm>
            <a:off x="648931" y="2438400"/>
            <a:ext cx="3651466" cy="378541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2300" dirty="0">
                <a:effectLst/>
              </a:rPr>
              <a:t>The campaign has been informed by local people.    You told us:</a:t>
            </a:r>
          </a:p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300" b="0" i="0" u="none" strike="noStrike" baseline="0" dirty="0">
                <a:solidFill>
                  <a:srgbClr val="000000"/>
                </a:solidFill>
                <a:latin typeface="DYQKLZ+Palatino-Roman"/>
              </a:rPr>
              <a:t>the first place you would go when feeling unwell was a pharmacy or doctor’s – unless it was an emergency</a:t>
            </a:r>
          </a:p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rgbClr val="000000"/>
                </a:solidFill>
                <a:latin typeface="DYQKLZ+Palatino-Roman"/>
              </a:rPr>
              <a:t>not everyone was aware of the NHS 111 service</a:t>
            </a:r>
          </a:p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300" dirty="0">
                <a:solidFill>
                  <a:srgbClr val="000000"/>
                </a:solidFill>
                <a:latin typeface="DYQKLZ+Palatino-Roman"/>
              </a:rPr>
              <a:t>you know it’s important to stay well and look after yourself </a:t>
            </a:r>
            <a:r>
              <a:rPr lang="en-GB" sz="2300" dirty="0" err="1">
                <a:solidFill>
                  <a:srgbClr val="000000"/>
                </a:solidFill>
                <a:latin typeface="DYQKLZ+Palatino-Roman"/>
              </a:rPr>
              <a:t>eg</a:t>
            </a:r>
            <a:r>
              <a:rPr lang="en-GB" sz="2300" dirty="0">
                <a:solidFill>
                  <a:srgbClr val="000000"/>
                </a:solidFill>
                <a:latin typeface="DYQKLZ+Palatino-Roman"/>
              </a:rPr>
              <a:t> via exercise and a good diet</a:t>
            </a:r>
          </a:p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300" b="0" i="0" u="none" strike="noStrike" baseline="0" dirty="0">
                <a:solidFill>
                  <a:srgbClr val="000000"/>
                </a:solidFill>
                <a:latin typeface="DYQKLZ+Palatino-Roman"/>
              </a:rPr>
              <a:t>it would be very helpful to have community and service information in one place</a:t>
            </a:r>
          </a:p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300" b="0" i="0" u="none" strike="noStrike" baseline="0" dirty="0">
                <a:solidFill>
                  <a:srgbClr val="000000"/>
                </a:solidFill>
                <a:latin typeface="DYQKLZ+Palatino-Roman"/>
              </a:rPr>
              <a:t>  you welcomed the idea of wellbeing tips and self care ideas  </a:t>
            </a:r>
          </a:p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GB" sz="2300" b="0" i="0" u="none" strike="noStrike" baseline="0" dirty="0">
                <a:solidFill>
                  <a:srgbClr val="000000"/>
                </a:solidFill>
                <a:latin typeface="DYQKLZ+Palatino-Roman"/>
              </a:rPr>
              <a:t>very simple messaging, consistently delivered was the best way to engage </a:t>
            </a:r>
            <a:endParaRPr lang="en-US" sz="2300" dirty="0"/>
          </a:p>
          <a:p>
            <a:pPr>
              <a:lnSpc>
                <a:spcPct val="90000"/>
              </a:lnSpc>
              <a:spcAft>
                <a:spcPts val="1000"/>
              </a:spcAft>
            </a:pPr>
            <a:endParaRPr lang="en-US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</p:txBody>
      </p:sp>
      <p:pic>
        <p:nvPicPr>
          <p:cNvPr id="8" name="Picture 7" descr="This is an image from the communications campaign which says feeling unwell &amp; not sure what local service to use?">
            <a:extLst>
              <a:ext uri="{FF2B5EF4-FFF2-40B4-BE49-F238E27FC236}">
                <a16:creationId xmlns:a16="http://schemas.microsoft.com/office/drawing/2014/main" id="{E82C3A9B-30EC-4A3F-97E0-7F8B1E5655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1" b="4601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092153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3F886-34EF-4B6D-98B7-E20160ED6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/>
              <a:t>How can you help?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87076-BCB5-47E4-8C5D-BFCBD14536C0}"/>
              </a:ext>
            </a:extLst>
          </p:cNvPr>
          <p:cNvSpPr txBox="1"/>
          <p:nvPr/>
        </p:nvSpPr>
        <p:spPr>
          <a:xfrm>
            <a:off x="648931" y="2438400"/>
            <a:ext cx="3651466" cy="3785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1700" dirty="0">
                <a:effectLst/>
              </a:rPr>
              <a:t>How can you help local people find the help and advice they need?</a:t>
            </a:r>
          </a:p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effectLst/>
              </a:rPr>
              <a:t>Encourage your practice / service to share messages on social media.</a:t>
            </a:r>
          </a:p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effectLst/>
              </a:rPr>
              <a:t>Spread the message by following,  liking </a:t>
            </a:r>
            <a:r>
              <a:rPr lang="en-US" sz="1700" dirty="0"/>
              <a:t>or </a:t>
            </a:r>
            <a:r>
              <a:rPr lang="en-US" sz="1700" dirty="0">
                <a:effectLst/>
              </a:rPr>
              <a:t>sharing </a:t>
            </a:r>
            <a:r>
              <a:rPr lang="en-US" sz="1700" dirty="0"/>
              <a:t>Tweets and Facebook posts</a:t>
            </a:r>
            <a:r>
              <a:rPr lang="en-US" sz="1700" dirty="0">
                <a:effectLst/>
              </a:rPr>
              <a:t> from your practice or service.</a:t>
            </a:r>
          </a:p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effectLst/>
              </a:rPr>
              <a:t>Make sure leaflets and posters are available in public waiting areas. </a:t>
            </a:r>
          </a:p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effectLst/>
              </a:rPr>
              <a:t>Include information about the campaign in your patient newsletter.</a:t>
            </a:r>
          </a:p>
        </p:txBody>
      </p:sp>
      <p:pic>
        <p:nvPicPr>
          <p:cNvPr id="6" name="Picture 5" descr="This is an image from the communication campaign which says do I need to visit my A&amp;E department.">
            <a:extLst>
              <a:ext uri="{FF2B5EF4-FFF2-40B4-BE49-F238E27FC236}">
                <a16:creationId xmlns:a16="http://schemas.microsoft.com/office/drawing/2014/main" id="{DAFA7535-671B-42C9-8B05-92C4B1E08F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5" r="-2" b="6444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715857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A87CBA-5C61-471E-9B77-5FB156815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Over to you – Quick Quiz</a:t>
            </a:r>
          </a:p>
        </p:txBody>
      </p:sp>
      <p:pic>
        <p:nvPicPr>
          <p:cNvPr id="6" name="Picture 5" descr="This is an image from the communications campaign which says need a pharmacy over the weekend?">
            <a:extLst>
              <a:ext uri="{FF2B5EF4-FFF2-40B4-BE49-F238E27FC236}">
                <a16:creationId xmlns:a16="http://schemas.microsoft.com/office/drawing/2014/main" id="{EAAA2904-DC4F-4002-9C85-E1752B5BAB6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0"/>
          <a:stretch/>
        </p:blipFill>
        <p:spPr>
          <a:xfrm>
            <a:off x="1" y="10"/>
            <a:ext cx="693639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CBD04C4-1287-4286-9A38-5238E6F14EA2}"/>
              </a:ext>
            </a:extLst>
          </p:cNvPr>
          <p:cNvSpPr txBox="1"/>
          <p:nvPr/>
        </p:nvSpPr>
        <p:spPr>
          <a:xfrm>
            <a:off x="7531610" y="2434201"/>
            <a:ext cx="4276762" cy="3742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endParaRPr lang="en-US" sz="1900" dirty="0">
              <a:effectLst/>
            </a:endParaRPr>
          </a:p>
          <a:p>
            <a:pPr marL="114300" lvl="0">
              <a:lnSpc>
                <a:spcPct val="90000"/>
              </a:lnSpc>
            </a:pPr>
            <a:r>
              <a:rPr lang="en-US" sz="1900" dirty="0">
                <a:effectLst/>
              </a:rPr>
              <a:t>1. </a:t>
            </a:r>
            <a:r>
              <a:rPr lang="en-US" sz="1900" b="1" dirty="0">
                <a:effectLst/>
              </a:rPr>
              <a:t>What service </a:t>
            </a:r>
            <a:r>
              <a:rPr lang="en-US" sz="1900" b="1" dirty="0"/>
              <a:t>should</a:t>
            </a:r>
            <a:r>
              <a:rPr lang="en-US" sz="1900" b="1" dirty="0">
                <a:effectLst/>
              </a:rPr>
              <a:t> you use </a:t>
            </a:r>
            <a:r>
              <a:rPr lang="en-US" sz="1900" dirty="0">
                <a:effectLst/>
              </a:rPr>
              <a:t>…</a:t>
            </a:r>
          </a:p>
          <a:p>
            <a:pPr marL="3429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 dirty="0">
                <a:effectLst/>
              </a:rPr>
              <a:t>for a sore throat or grazed knee?</a:t>
            </a:r>
          </a:p>
          <a:p>
            <a:pPr marL="3429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i</a:t>
            </a:r>
            <a:r>
              <a:rPr lang="en-US" sz="1900" dirty="0">
                <a:effectLst/>
              </a:rPr>
              <a:t>f your child has a temperature?</a:t>
            </a:r>
          </a:p>
          <a:p>
            <a:pPr marL="3429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w</a:t>
            </a:r>
            <a:r>
              <a:rPr lang="en-US" sz="1900" dirty="0">
                <a:effectLst/>
              </a:rPr>
              <a:t>hen you need advice about treating </a:t>
            </a:r>
            <a:r>
              <a:rPr lang="en-US" sz="1900" dirty="0" err="1">
                <a:effectLst/>
              </a:rPr>
              <a:t>diarrhoea</a:t>
            </a:r>
            <a:r>
              <a:rPr lang="en-US" sz="1900" dirty="0">
                <a:effectLst/>
              </a:rPr>
              <a:t>?</a:t>
            </a:r>
          </a:p>
          <a:p>
            <a:pPr marL="3429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 dirty="0"/>
              <a:t>i</a:t>
            </a:r>
            <a:r>
              <a:rPr lang="en-US" sz="1900" dirty="0">
                <a:effectLst/>
              </a:rPr>
              <a:t>f your symptoms have lasted for a couple of weeks and they won’t go away?</a:t>
            </a:r>
          </a:p>
          <a:p>
            <a:pPr marL="342900" lvl="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900" dirty="0">
              <a:effectLst/>
            </a:endParaRPr>
          </a:p>
          <a:p>
            <a:pPr marL="114300" lvl="0">
              <a:lnSpc>
                <a:spcPct val="90000"/>
              </a:lnSpc>
            </a:pPr>
            <a:r>
              <a:rPr lang="en-US" sz="1900" dirty="0">
                <a:effectLst/>
              </a:rPr>
              <a:t>2. </a:t>
            </a:r>
            <a:r>
              <a:rPr lang="en-US" sz="1900" b="1" dirty="0">
                <a:effectLst/>
              </a:rPr>
              <a:t>When should you visit A&amp;E?</a:t>
            </a:r>
          </a:p>
          <a:p>
            <a:pPr marL="114300" lvl="0">
              <a:lnSpc>
                <a:spcPct val="90000"/>
              </a:lnSpc>
            </a:pPr>
            <a:endParaRPr lang="en-US" sz="1900" dirty="0">
              <a:effectLst/>
            </a:endParaRPr>
          </a:p>
          <a:p>
            <a:pPr marL="114300" lvl="0">
              <a:lnSpc>
                <a:spcPct val="90000"/>
              </a:lnSpc>
            </a:pPr>
            <a:r>
              <a:rPr lang="en-US" sz="1900" dirty="0">
                <a:effectLst/>
              </a:rPr>
              <a:t>3. </a:t>
            </a:r>
            <a:r>
              <a:rPr lang="en-US" sz="1900" b="1" dirty="0">
                <a:effectLst/>
              </a:rPr>
              <a:t>If you need urgent help but don’t know  what service to use, what could you do?</a:t>
            </a:r>
          </a:p>
          <a:p>
            <a:pPr marL="571500" lvl="0" indent="-457200">
              <a:lnSpc>
                <a:spcPct val="90000"/>
              </a:lnSpc>
              <a:buAutoNum type="arabicPeriod" startAt="3"/>
            </a:pPr>
            <a:endParaRPr lang="en-US" sz="1900" dirty="0"/>
          </a:p>
          <a:p>
            <a:pPr marL="114300" lvl="0">
              <a:lnSpc>
                <a:spcPct val="90000"/>
              </a:lnSpc>
            </a:pPr>
            <a:r>
              <a:rPr lang="en-US" sz="1900" dirty="0">
                <a:effectLst/>
              </a:rPr>
              <a:t>4. </a:t>
            </a:r>
            <a:r>
              <a:rPr lang="en-US" sz="1900" b="1" dirty="0">
                <a:effectLst/>
              </a:rPr>
              <a:t>Where can you get help when your GP practice is closed?</a:t>
            </a:r>
          </a:p>
        </p:txBody>
      </p:sp>
    </p:spTree>
    <p:extLst>
      <p:ext uri="{BB962C8B-B14F-4D97-AF65-F5344CB8AC3E}">
        <p14:creationId xmlns:p14="http://schemas.microsoft.com/office/powerpoint/2010/main" val="328572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3A36BA-7AA0-4D72-B90C-6BBEA1FE2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Over to you – </a:t>
            </a:r>
            <a:br>
              <a:rPr lang="en-US" sz="4000" dirty="0"/>
            </a:br>
            <a:r>
              <a:rPr lang="en-US" sz="4000" dirty="0"/>
              <a:t>10 minute discussions</a:t>
            </a:r>
          </a:p>
        </p:txBody>
      </p:sp>
      <p:pic>
        <p:nvPicPr>
          <p:cNvPr id="8" name="Picture 7" descr="This is an image from the campaign which says your GP can provide advice and support on a wide range of health concerns.">
            <a:extLst>
              <a:ext uri="{FF2B5EF4-FFF2-40B4-BE49-F238E27FC236}">
                <a16:creationId xmlns:a16="http://schemas.microsoft.com/office/drawing/2014/main" id="{7B9D9112-4F7D-49D7-A25D-0ED4828A93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0"/>
          <a:stretch/>
        </p:blipFill>
        <p:spPr>
          <a:xfrm>
            <a:off x="1" y="10"/>
            <a:ext cx="6936390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84A19F-24F6-42A0-85D1-A16D82EFE1EB}"/>
              </a:ext>
            </a:extLst>
          </p:cNvPr>
          <p:cNvSpPr txBox="1"/>
          <p:nvPr/>
        </p:nvSpPr>
        <p:spPr>
          <a:xfrm>
            <a:off x="7531610" y="2434201"/>
            <a:ext cx="3822189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When they need help quickly, people do not always choose the right NHS service.  Why do you think this might be</a:t>
            </a:r>
            <a:r>
              <a:rPr lang="en-US" sz="2000" dirty="0">
                <a:effectLst/>
              </a:rPr>
              <a:t>? [10 minutes]</a:t>
            </a:r>
          </a:p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What else can the NHS do to help people find the right </a:t>
            </a:r>
            <a:r>
              <a:rPr lang="en-US" sz="2000" dirty="0"/>
              <a:t>service for their needs?</a:t>
            </a:r>
            <a:r>
              <a:rPr lang="en-US" sz="2000" dirty="0">
                <a:effectLst/>
              </a:rPr>
              <a:t> [10 minutes]   </a:t>
            </a:r>
          </a:p>
        </p:txBody>
      </p:sp>
    </p:spTree>
    <p:extLst>
      <p:ext uri="{BB962C8B-B14F-4D97-AF65-F5344CB8AC3E}">
        <p14:creationId xmlns:p14="http://schemas.microsoft.com/office/powerpoint/2010/main" val="911652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0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C97422-DB7B-4E09-B6C7-EE4968C74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8464"/>
            <a:ext cx="3807187" cy="22280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Over to you – </a:t>
            </a:r>
            <a:br>
              <a:rPr lang="en-US" sz="4000" dirty="0"/>
            </a:br>
            <a:r>
              <a:rPr lang="en-US" sz="4000" dirty="0"/>
              <a:t>10 minute discussions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33C144-124B-403D-89AE-F7C20C5984D5}"/>
              </a:ext>
            </a:extLst>
          </p:cNvPr>
          <p:cNvSpPr txBox="1"/>
          <p:nvPr/>
        </p:nvSpPr>
        <p:spPr>
          <a:xfrm>
            <a:off x="838201" y="2962279"/>
            <a:ext cx="3799425" cy="3143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How could you help</a:t>
            </a:r>
            <a:r>
              <a:rPr lang="en-US" sz="2000" dirty="0">
                <a:effectLst/>
              </a:rPr>
              <a:t> people in your practice / service to choose the right NHS service for their needs? [10 minutes]</a:t>
            </a:r>
          </a:p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Pick the 3 most popular suggestions and agree how you are going to make them happen. [10 minutes]   </a:t>
            </a:r>
          </a:p>
        </p:txBody>
      </p:sp>
      <p:pic>
        <p:nvPicPr>
          <p:cNvPr id="6" name="Picture 5" descr="This is an image from the campaign whic says is my illness and emergency?">
            <a:extLst>
              <a:ext uri="{FF2B5EF4-FFF2-40B4-BE49-F238E27FC236}">
                <a16:creationId xmlns:a16="http://schemas.microsoft.com/office/drawing/2014/main" id="{3F84AB41-3F0E-43AF-AB36-00E6930EAE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06"/>
          <a:stretch/>
        </p:blipFill>
        <p:spPr>
          <a:xfrm>
            <a:off x="5010386" y="10"/>
            <a:ext cx="7181613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09957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B8785E-8F32-483E-BC58-7DE9DA2BA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Find out more</a:t>
            </a:r>
          </a:p>
        </p:txBody>
      </p:sp>
      <p:pic>
        <p:nvPicPr>
          <p:cNvPr id="6" name="Picture 5" descr="This is an image from the communications campaign which says feeling down and need someone to talk to?">
            <a:extLst>
              <a:ext uri="{FF2B5EF4-FFF2-40B4-BE49-F238E27FC236}">
                <a16:creationId xmlns:a16="http://schemas.microsoft.com/office/drawing/2014/main" id="{7723ABA5-7214-41D1-A8CB-FE5F16FED6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0"/>
          <a:stretch/>
        </p:blipFill>
        <p:spPr>
          <a:xfrm>
            <a:off x="1" y="10"/>
            <a:ext cx="693639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9D80498-0617-4A43-8449-A65B7BD7D076}"/>
              </a:ext>
            </a:extLst>
          </p:cNvPr>
          <p:cNvSpPr txBox="1"/>
          <p:nvPr/>
        </p:nvSpPr>
        <p:spPr>
          <a:xfrm>
            <a:off x="7531610" y="2434201"/>
            <a:ext cx="3822189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2000" dirty="0">
                <a:effectLst/>
              </a:rPr>
              <a:t>By working together, we can all choose the right NHS service for our needs.  </a:t>
            </a: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2000" b="1" dirty="0">
                <a:effectLst/>
              </a:rPr>
              <a:t>For information and advice about health services in </a:t>
            </a:r>
            <a:r>
              <a:rPr lang="en-US" sz="2000" b="1" dirty="0" err="1">
                <a:effectLst/>
              </a:rPr>
              <a:t>Kirklees</a:t>
            </a:r>
            <a:r>
              <a:rPr lang="en-US" sz="2000" b="1" dirty="0">
                <a:effectLst/>
              </a:rPr>
              <a:t> and </a:t>
            </a:r>
            <a:r>
              <a:rPr lang="en-US" sz="2000" b="1" dirty="0" err="1">
                <a:effectLst/>
              </a:rPr>
              <a:t>Calderdale</a:t>
            </a:r>
            <a:r>
              <a:rPr lang="en-US" sz="2000" b="1" dirty="0">
                <a:effectLst/>
              </a:rPr>
              <a:t>, please visit our website at www.Togetherwe-can.com</a:t>
            </a:r>
          </a:p>
        </p:txBody>
      </p:sp>
    </p:spTree>
    <p:extLst>
      <p:ext uri="{BB962C8B-B14F-4D97-AF65-F5344CB8AC3E}">
        <p14:creationId xmlns:p14="http://schemas.microsoft.com/office/powerpoint/2010/main" val="477322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496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DYQKLZ+Palatino-Roman</vt:lpstr>
      <vt:lpstr>Office Theme</vt:lpstr>
      <vt:lpstr>Patient / service user conversation</vt:lpstr>
      <vt:lpstr>Campaign overview</vt:lpstr>
      <vt:lpstr>Key elements of the campaign</vt:lpstr>
      <vt:lpstr>Patient involvement</vt:lpstr>
      <vt:lpstr>How can you help?</vt:lpstr>
      <vt:lpstr>Over to you – Quick Quiz</vt:lpstr>
      <vt:lpstr>Over to you –  10 minute discussions</vt:lpstr>
      <vt:lpstr>Over to you –  10 minute discussions</vt:lpstr>
      <vt:lpstr>Find out more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Siobhan (NHS KIRKLEES CCG)</dc:creator>
  <cp:lastModifiedBy>JONES, Siobhan (NHS KIRKLEES CCG)</cp:lastModifiedBy>
  <cp:revision>15</cp:revision>
  <dcterms:created xsi:type="dcterms:W3CDTF">2021-08-05T17:06:02Z</dcterms:created>
  <dcterms:modified xsi:type="dcterms:W3CDTF">2021-08-06T15:59:04Z</dcterms:modified>
</cp:coreProperties>
</file>